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256" r:id="rId2"/>
    <p:sldId id="463" r:id="rId3"/>
    <p:sldId id="511" r:id="rId4"/>
    <p:sldId id="529" r:id="rId5"/>
    <p:sldId id="530" r:id="rId6"/>
    <p:sldId id="531" r:id="rId7"/>
    <p:sldId id="532" r:id="rId8"/>
    <p:sldId id="533" r:id="rId9"/>
    <p:sldId id="534" r:id="rId10"/>
    <p:sldId id="535" r:id="rId11"/>
    <p:sldId id="536" r:id="rId12"/>
    <p:sldId id="516" r:id="rId13"/>
    <p:sldId id="518" r:id="rId14"/>
    <p:sldId id="517" r:id="rId15"/>
    <p:sldId id="519" r:id="rId16"/>
    <p:sldId id="520" r:id="rId17"/>
    <p:sldId id="524" r:id="rId18"/>
    <p:sldId id="521" r:id="rId19"/>
    <p:sldId id="525" r:id="rId20"/>
    <p:sldId id="522" r:id="rId21"/>
    <p:sldId id="537" r:id="rId22"/>
    <p:sldId id="523" r:id="rId23"/>
    <p:sldId id="512" r:id="rId24"/>
    <p:sldId id="510"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4061686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3%20-%20ObjectPage%20annotations.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4%20-%20Third%20Level%20Drildow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sap.github.io/cloud-mta-build-too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4/01%20-%20Deployment/03%20-%20mta-yaml.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soyuztechnologies/CAPM_XSA_Training/blob/master/Day%2014/01%20-%20Deployment/03%20-%20xs-app.json.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ackoverflow.com/questions/43125918/sign-in-card-with-username-password-fields" TargetMode="External"/><Relationship Id="rId5" Type="http://schemas.openxmlformats.org/officeDocument/2006/relationships/image" Target="../media/image22.png"/><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loudfoundry/uaa"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wt.io/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help.sap.com/doc/65de2977205c403bbc107264b8eccf4b/Cloud/en-US/5310fc31caad4707be9126377e144627.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cap.cloud.sap/docs/advanced/odata#vocabulari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1%20-%20annotation.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2%20-%20Criticality%20and%20Action/02%20-%20annotation.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oyuztechnologies/CAPM_XSA_Training/blob/master/Day%2012/02%20-%20Criticality%20and%20Action/02%20-%20CatalogService.cds.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an Object Page with the help of annotations.</a:t>
            </a:r>
          </a:p>
          <a:p>
            <a:endParaRPr lang="en-US" dirty="0"/>
          </a:p>
          <a:p>
            <a:r>
              <a:rPr lang="en-US" dirty="0"/>
              <a:t>Exercise Code/Resource:-</a:t>
            </a:r>
          </a:p>
          <a:p>
            <a:pPr marL="285750" indent="-285750">
              <a:buFontTx/>
              <a:buChar char="-"/>
            </a:pPr>
            <a:r>
              <a:rPr lang="en-US" dirty="0">
                <a:hlinkClick r:id="rId3"/>
              </a:rPr>
              <a:t>annotations.cds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F22C47-DA04-4A6A-ADC3-E3D0AC80DF2F}"/>
              </a:ext>
            </a:extLst>
          </p:cNvPr>
          <p:cNvPicPr>
            <a:picLocks noChangeAspect="1"/>
          </p:cNvPicPr>
          <p:nvPr/>
        </p:nvPicPr>
        <p:blipFill>
          <a:blip r:embed="rId4"/>
          <a:stretch>
            <a:fillRect/>
          </a:stretch>
        </p:blipFill>
        <p:spPr>
          <a:xfrm>
            <a:off x="3074289" y="1780086"/>
            <a:ext cx="8855947" cy="42988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45446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Third Level Drill Down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 new Object Page for the Purchase Order Item details.</a:t>
            </a:r>
          </a:p>
          <a:p>
            <a:endParaRPr lang="en-US" dirty="0"/>
          </a:p>
          <a:p>
            <a:r>
              <a:rPr lang="en-US" dirty="0"/>
              <a:t>Exercise code/resource:- </a:t>
            </a:r>
          </a:p>
          <a:p>
            <a:pPr marL="285750" indent="-285750">
              <a:buFontTx/>
              <a:buChar char="-"/>
            </a:pPr>
            <a:r>
              <a:rPr lang="en-US" dirty="0">
                <a:hlinkClick r:id="rId3"/>
              </a:rPr>
              <a:t>annotations.cds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C84E43C-1339-4788-8D61-54F4598EF020}"/>
              </a:ext>
            </a:extLst>
          </p:cNvPr>
          <p:cNvPicPr>
            <a:picLocks noChangeAspect="1"/>
          </p:cNvPicPr>
          <p:nvPr/>
        </p:nvPicPr>
        <p:blipFill>
          <a:blip r:embed="rId4"/>
          <a:stretch>
            <a:fillRect/>
          </a:stretch>
        </p:blipFill>
        <p:spPr>
          <a:xfrm>
            <a:off x="3872470" y="1979419"/>
            <a:ext cx="7866557" cy="381855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927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CAP applications can be deployed to the Cloud Foundry environment of SAP BTP. At the end, it’s about deploying Node.js and Java applications, and about creating and binding appropriate service instances. </a:t>
            </a:r>
          </a:p>
          <a:p>
            <a:pPr marL="285750" indent="-285750" algn="just">
              <a:buFont typeface="Wingdings" panose="05000000000000000000" pitchFamily="2" charset="2"/>
              <a:buChar char="§"/>
            </a:pPr>
            <a:r>
              <a:rPr lang="en-US" b="0" i="0" dirty="0">
                <a:effectLst/>
              </a:rPr>
              <a:t>For clean, production-like (pipeline) builds and deployments, we enhance our application to become a </a:t>
            </a:r>
            <a:r>
              <a:rPr lang="en-US" b="0" i="1" u="none" strike="noStrike" dirty="0">
                <a:effectLst/>
              </a:rPr>
              <a:t>Multitarget Application</a:t>
            </a:r>
            <a:r>
              <a:rPr lang="en-US" b="0" i="0" dirty="0">
                <a:effectLst/>
              </a:rPr>
              <a:t> (MTA). The </a:t>
            </a:r>
            <a:r>
              <a:rPr lang="en-US" b="0" i="0" u="none" strike="noStrike" dirty="0">
                <a:solidFill>
                  <a:srgbClr val="003399"/>
                </a:solidFill>
                <a:effectLst/>
                <a:hlinkClick r:id="rId3"/>
              </a:rPr>
              <a:t>Cloud MTA build Tool</a:t>
            </a:r>
            <a:r>
              <a:rPr lang="en-US" b="0" i="0" dirty="0">
                <a:solidFill>
                  <a:srgbClr val="222222"/>
                </a:solidFill>
                <a:effectLst/>
              </a:rPr>
              <a:t> </a:t>
            </a:r>
            <a:r>
              <a:rPr lang="en-US" b="0" i="0" dirty="0">
                <a:effectLst/>
              </a:rPr>
              <a:t>creates a self-contained MTA archive, packaging the different parts of the application (database, service, and UI).</a:t>
            </a:r>
          </a:p>
          <a:p>
            <a:pPr marL="285750" indent="-285750" algn="just">
              <a:buFont typeface="Wingdings" panose="05000000000000000000" pitchFamily="2" charset="2"/>
              <a:buChar char="q"/>
            </a:pPr>
            <a:r>
              <a:rPr lang="en-US" b="0" i="0" dirty="0">
                <a:effectLst/>
              </a:rPr>
              <a:t>Create the MTA development descriptor </a:t>
            </a:r>
            <a:r>
              <a:rPr lang="en-US" b="0" i="1" dirty="0">
                <a:effectLst/>
              </a:rPr>
              <a:t>mta.yaml</a:t>
            </a:r>
            <a:r>
              <a:rPr lang="en-US" b="0" i="0" dirty="0">
                <a:effectLst/>
              </a:rPr>
              <a:t> in the project’s root:</a:t>
            </a:r>
            <a:r>
              <a:rPr lang="en-US" dirty="0"/>
              <a:t> </a:t>
            </a:r>
            <a:r>
              <a:rPr lang="en-US" b="1" i="1" dirty="0">
                <a:effectLst/>
              </a:rPr>
              <a:t>cds add mta </a:t>
            </a:r>
            <a:r>
              <a:rPr lang="en-US" i="1" dirty="0">
                <a:effectLst/>
              </a:rPr>
              <a:t>(*if the file is not already present). </a:t>
            </a:r>
            <a:r>
              <a:rPr lang="en-US" dirty="0"/>
              <a:t>If the file is already present we can skip this step.</a:t>
            </a:r>
            <a:endParaRPr lang="en-US" i="1" dirty="0">
              <a:effectLst/>
            </a:endParaRPr>
          </a:p>
          <a:p>
            <a:pPr marL="285750" indent="-285750" algn="just">
              <a:buFont typeface="Wingdings" panose="05000000000000000000" pitchFamily="2" charset="2"/>
              <a:buChar char="q"/>
            </a:pPr>
            <a:r>
              <a:rPr lang="en-US" dirty="0"/>
              <a:t>Add a New UI module to the mta.yaml file using the mta editor tool, because by default the generated mta.yaml file doesn't contain the UI module in it .</a:t>
            </a:r>
          </a:p>
          <a:p>
            <a:pPr marL="285750" indent="-285750" algn="just">
              <a:buFont typeface="Wingdings" panose="05000000000000000000" pitchFamily="2" charset="2"/>
              <a:buChar char="q"/>
            </a:pPr>
            <a:r>
              <a:rPr lang="en-US" dirty="0"/>
              <a:t>Add app router to the UI application to navigate the application in Cloud Foundry.</a:t>
            </a:r>
          </a:p>
          <a:p>
            <a:pPr marL="285750" indent="-285750" algn="just">
              <a:buFont typeface="Wingdings" panose="05000000000000000000" pitchFamily="2" charset="2"/>
              <a:buChar char="q"/>
            </a:pPr>
            <a:r>
              <a:rPr lang="en-US" dirty="0"/>
              <a:t>Package the application in a mta archive file to reduce the size of the application. Use command </a:t>
            </a:r>
            <a:r>
              <a:rPr lang="en-US" b="1" i="1" dirty="0"/>
              <a:t>mbt build </a:t>
            </a:r>
            <a:r>
              <a:rPr lang="en-US" dirty="0"/>
              <a:t>to build the complete application.</a:t>
            </a:r>
          </a:p>
          <a:p>
            <a:pPr marL="285750" indent="-285750" algn="just">
              <a:buFont typeface="Wingdings" panose="05000000000000000000" pitchFamily="2" charset="2"/>
              <a:buChar char="q"/>
            </a:pPr>
            <a:r>
              <a:rPr lang="en-US" dirty="0"/>
              <a:t>Deploy the generated mta archive file by right clicking on the file and press </a:t>
            </a:r>
            <a:r>
              <a:rPr lang="en-US" b="1" dirty="0"/>
              <a:t>Deploy MTA.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D9E77A-2966-48E8-8B2D-A04EE233BC9E}"/>
              </a:ext>
            </a:extLst>
          </p:cNvPr>
          <p:cNvPicPr>
            <a:picLocks noChangeAspect="1"/>
          </p:cNvPicPr>
          <p:nvPr/>
        </p:nvPicPr>
        <p:blipFill>
          <a:blip r:embed="rId4"/>
          <a:stretch>
            <a:fillRect/>
          </a:stretch>
        </p:blipFill>
        <p:spPr>
          <a:xfrm>
            <a:off x="261764" y="4500932"/>
            <a:ext cx="3254288" cy="15779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52FDEA23-95C6-43F8-8CCA-08FBE6ED748E}"/>
              </a:ext>
            </a:extLst>
          </p:cNvPr>
          <p:cNvPicPr>
            <a:picLocks noChangeAspect="1"/>
          </p:cNvPicPr>
          <p:nvPr/>
        </p:nvPicPr>
        <p:blipFill>
          <a:blip r:embed="rId5"/>
          <a:stretch>
            <a:fillRect/>
          </a:stretch>
        </p:blipFill>
        <p:spPr>
          <a:xfrm>
            <a:off x="9302496" y="4472408"/>
            <a:ext cx="2261493" cy="1606501"/>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C41E77E-16AF-4D22-8689-2589AF6F5DC0}"/>
              </a:ext>
            </a:extLst>
          </p:cNvPr>
          <p:cNvPicPr>
            <a:picLocks noChangeAspect="1"/>
          </p:cNvPicPr>
          <p:nvPr/>
        </p:nvPicPr>
        <p:blipFill>
          <a:blip r:embed="rId6"/>
          <a:stretch>
            <a:fillRect/>
          </a:stretch>
        </p:blipFill>
        <p:spPr>
          <a:xfrm>
            <a:off x="4296646" y="4469110"/>
            <a:ext cx="4225255" cy="1609799"/>
          </a:xfrm>
          <a:prstGeom prst="rect">
            <a:avLst/>
          </a:prstGeom>
        </p:spPr>
        <p:style>
          <a:lnRef idx="2">
            <a:schemeClr val="dk1"/>
          </a:lnRef>
          <a:fillRef idx="1">
            <a:schemeClr val="lt1"/>
          </a:fillRef>
          <a:effectRef idx="0">
            <a:schemeClr val="dk1"/>
          </a:effectRef>
          <a:fontRef idx="minor">
            <a:schemeClr val="dk1"/>
          </a:fontRef>
        </p:style>
      </p:pic>
      <p:sp>
        <p:nvSpPr>
          <p:cNvPr id="10" name="Arrow: Right 9">
            <a:extLst>
              <a:ext uri="{FF2B5EF4-FFF2-40B4-BE49-F238E27FC236}">
                <a16:creationId xmlns:a16="http://schemas.microsoft.com/office/drawing/2014/main" id="{E56BE9AE-21D8-4FA7-A924-A648DE93A30F}"/>
              </a:ext>
            </a:extLst>
          </p:cNvPr>
          <p:cNvSpPr/>
          <p:nvPr/>
        </p:nvSpPr>
        <p:spPr>
          <a:xfrm>
            <a:off x="3516052" y="5174901"/>
            <a:ext cx="78059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BB9DE99-B995-43E8-8442-DBEDF8BEF68F}"/>
              </a:ext>
            </a:extLst>
          </p:cNvPr>
          <p:cNvSpPr/>
          <p:nvPr/>
        </p:nvSpPr>
        <p:spPr>
          <a:xfrm>
            <a:off x="8521901" y="5174901"/>
            <a:ext cx="78059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283392-4334-4903-A81E-5D51DA7E6D7D}"/>
              </a:ext>
            </a:extLst>
          </p:cNvPr>
          <p:cNvSpPr txBox="1"/>
          <p:nvPr/>
        </p:nvSpPr>
        <p:spPr>
          <a:xfrm>
            <a:off x="3983372" y="6270007"/>
            <a:ext cx="4225255" cy="369332"/>
          </a:xfrm>
          <a:prstGeom prst="rect">
            <a:avLst/>
          </a:prstGeom>
          <a:noFill/>
        </p:spPr>
        <p:txBody>
          <a:bodyPr wrap="square" rtlCol="0">
            <a:spAutoFit/>
          </a:bodyPr>
          <a:lstStyle/>
          <a:p>
            <a:r>
              <a:rPr lang="en-US" dirty="0"/>
              <a:t>Configuring the MTA File for UI Module</a:t>
            </a:r>
          </a:p>
        </p:txBody>
      </p:sp>
    </p:spTree>
    <p:extLst>
      <p:ext uri="{BB962C8B-B14F-4D97-AF65-F5344CB8AC3E}">
        <p14:creationId xmlns:p14="http://schemas.microsoft.com/office/powerpoint/2010/main" val="4273327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App Router to the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pPr algn="just"/>
            <a:r>
              <a:rPr lang="en-US" b="0" i="0" dirty="0">
                <a:effectLst/>
              </a:rPr>
              <a:t>The application router is the single point-of-entry for an application running in the Cloud Foundry environment on SAP BTP. The application router is </a:t>
            </a:r>
            <a:r>
              <a:rPr lang="en-US" b="1" i="0" dirty="0">
                <a:effectLst/>
              </a:rPr>
              <a:t>used to serve static content, authenticate users, rewrite URLs, and forward or proxy requests to other micro services while propagating user information</a:t>
            </a:r>
            <a:r>
              <a:rPr lang="en-US" b="0" i="0" dirty="0">
                <a:effectLst/>
              </a:rPr>
              <a:t>.</a:t>
            </a:r>
          </a:p>
          <a:p>
            <a:pPr algn="just"/>
            <a:r>
              <a:rPr lang="en-US" dirty="0"/>
              <a:t>Steps to add app router:</a:t>
            </a:r>
          </a:p>
          <a:p>
            <a:pPr marL="342900" indent="-342900" algn="just">
              <a:buAutoNum type="arabicPeriod"/>
            </a:pPr>
            <a:r>
              <a:rPr lang="en-US" dirty="0"/>
              <a:t>Go to the app folder of the main project and move to the package.json file out form the webapp folder to the app folder.</a:t>
            </a:r>
          </a:p>
          <a:p>
            <a:pPr marL="342900" indent="-342900" algn="just">
              <a:buAutoNum type="arabicPeriod"/>
            </a:pPr>
            <a:r>
              <a:rPr lang="en-US" dirty="0"/>
              <a:t>Open the app folder of our main application in the terminal.</a:t>
            </a:r>
          </a:p>
          <a:p>
            <a:pPr marL="342900" indent="-342900" algn="just">
              <a:buAutoNum type="arabicPeriod"/>
            </a:pPr>
            <a:r>
              <a:rPr lang="en-US" dirty="0"/>
              <a:t>Install the SAP App router using the command: </a:t>
            </a:r>
            <a:r>
              <a:rPr lang="en-US" b="1" i="1" dirty="0"/>
              <a:t>npm install @sap/approuter</a:t>
            </a:r>
          </a:p>
          <a:p>
            <a:pPr marL="342900" indent="-342900" algn="just">
              <a:buAutoNum type="arabicPeriod"/>
            </a:pPr>
            <a:r>
              <a:rPr lang="en-US" dirty="0"/>
              <a:t>Add a new start script in the package.json for the app router </a:t>
            </a:r>
          </a:p>
          <a:p>
            <a:pPr lvl="1" algn="just"/>
            <a:r>
              <a:rPr lang="en-US" b="1" i="1" dirty="0"/>
              <a:t>“start”: “node node_modules/@sap/approuter/approuter.js”</a:t>
            </a:r>
          </a:p>
          <a:p>
            <a:pPr marL="342900" indent="-342900" algn="just">
              <a:buAutoNum type="arabicPeriod"/>
            </a:pPr>
            <a:r>
              <a:rPr lang="en-US" dirty="0"/>
              <a:t>Add a new file named xs-app.json in the app folder.</a:t>
            </a:r>
          </a:p>
          <a:p>
            <a:pPr marL="342900" indent="-342900" algn="just">
              <a:buAutoNum type="arabicPeriod"/>
            </a:pPr>
            <a:r>
              <a:rPr lang="en-US" dirty="0"/>
              <a:t>Configure the xs-app.json file. Code link: </a:t>
            </a:r>
          </a:p>
          <a:p>
            <a:pPr algn="just"/>
            <a:endParaRPr lang="en-US" dirty="0"/>
          </a:p>
          <a:p>
            <a:pPr algn="just"/>
            <a:r>
              <a:rPr lang="en-US" dirty="0"/>
              <a:t>Once the app router and xs-app.json is added then build the app using the </a:t>
            </a:r>
            <a:r>
              <a:rPr lang="en-US" b="1" i="1" dirty="0"/>
              <a:t>mbt build </a:t>
            </a:r>
            <a:r>
              <a:rPr lang="en-US" dirty="0"/>
              <a:t>command and then deploy the generated mta archive.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1911F-1523-4AAE-BC5B-A04C754A5D12}"/>
              </a:ext>
            </a:extLst>
          </p:cNvPr>
          <p:cNvPicPr>
            <a:picLocks noChangeAspect="1"/>
          </p:cNvPicPr>
          <p:nvPr/>
        </p:nvPicPr>
        <p:blipFill>
          <a:blip r:embed="rId3"/>
          <a:stretch>
            <a:fillRect/>
          </a:stretch>
        </p:blipFill>
        <p:spPr>
          <a:xfrm>
            <a:off x="3950631" y="4860874"/>
            <a:ext cx="2580798" cy="177694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82659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Deploy our capm application to the cloud foundry, follow the steps provided in the previous slide to complete the deployment.</a:t>
            </a:r>
          </a:p>
          <a:p>
            <a:endParaRPr lang="en-US" dirty="0"/>
          </a:p>
          <a:p>
            <a:r>
              <a:rPr lang="en-US" dirty="0"/>
              <a:t>Exercise code/resources:</a:t>
            </a:r>
          </a:p>
          <a:p>
            <a:pPr marL="285750" indent="-285750">
              <a:buFontTx/>
              <a:buChar char="-"/>
            </a:pPr>
            <a:r>
              <a:rPr lang="en-US" dirty="0">
                <a:hlinkClick r:id="rId3"/>
              </a:rPr>
              <a:t>mta.yaml</a:t>
            </a:r>
            <a:endParaRPr lang="en-US" dirty="0"/>
          </a:p>
          <a:p>
            <a:pPr marL="285750" indent="-285750">
              <a:buFontTx/>
              <a:buChar char="-"/>
            </a:pPr>
            <a:r>
              <a:rPr lang="en-US" dirty="0">
                <a:hlinkClick r:id="rId4"/>
              </a:rPr>
              <a:t>xs-app.json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ED696FE-D5EA-4712-9369-0F7AF2BB29D5}"/>
              </a:ext>
            </a:extLst>
          </p:cNvPr>
          <p:cNvPicPr>
            <a:picLocks noChangeAspect="1"/>
          </p:cNvPicPr>
          <p:nvPr/>
        </p:nvPicPr>
        <p:blipFill>
          <a:blip r:embed="rId5"/>
          <a:stretch>
            <a:fillRect/>
          </a:stretch>
        </p:blipFill>
        <p:spPr>
          <a:xfrm>
            <a:off x="5647174" y="1486978"/>
            <a:ext cx="5733504" cy="2144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4C1DD8B-7CAF-494E-8806-A447B03740AB}"/>
              </a:ext>
            </a:extLst>
          </p:cNvPr>
          <p:cNvPicPr>
            <a:picLocks noChangeAspect="1"/>
          </p:cNvPicPr>
          <p:nvPr/>
        </p:nvPicPr>
        <p:blipFill rotWithShape="1">
          <a:blip r:embed="rId6"/>
          <a:srcRect r="1102"/>
          <a:stretch/>
        </p:blipFill>
        <p:spPr>
          <a:xfrm>
            <a:off x="1621526" y="3942303"/>
            <a:ext cx="8948948" cy="255898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96991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Security Basic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effectLst/>
              </a:rPr>
              <a:t>User account and authentication (UAA) is the process by which an application identifies a user, verifies his/her identity and then checks if he/she has the required permissions to access the application. This process is essential in ensuring the security of an application.</a:t>
            </a:r>
          </a:p>
          <a:p>
            <a:pPr algn="just"/>
            <a:r>
              <a:rPr lang="en-US" b="0" i="0" dirty="0">
                <a:effectLst/>
              </a:rPr>
              <a:t>Every application must be able to:</a:t>
            </a:r>
          </a:p>
          <a:p>
            <a:pPr marL="285750" indent="-285750" algn="just">
              <a:buFont typeface="Arial" panose="020B0604020202020204" pitchFamily="34" charset="0"/>
              <a:buChar char="•"/>
            </a:pPr>
            <a:r>
              <a:rPr lang="en-US" b="1" dirty="0"/>
              <a:t>I</a:t>
            </a:r>
            <a:r>
              <a:rPr lang="en-US" b="1" i="0" dirty="0">
                <a:effectLst/>
              </a:rPr>
              <a:t>dentify a user </a:t>
            </a:r>
            <a:r>
              <a:rPr lang="en-US" b="0" i="0" dirty="0">
                <a:effectLst/>
              </a:rPr>
              <a:t>(to be able to hold user data and distinguish different users by a unique ID)</a:t>
            </a:r>
          </a:p>
          <a:p>
            <a:pPr marL="285750" indent="-285750" algn="just">
              <a:buFont typeface="Arial" panose="020B0604020202020204" pitchFamily="34" charset="0"/>
              <a:buChar char="•"/>
            </a:pPr>
            <a:r>
              <a:rPr lang="en-US" b="1" dirty="0"/>
              <a:t>A</a:t>
            </a:r>
            <a:r>
              <a:rPr lang="en-US" b="1" i="0" dirty="0">
                <a:effectLst/>
              </a:rPr>
              <a:t>uthenticate a user </a:t>
            </a:r>
            <a:r>
              <a:rPr lang="en-US" b="0" i="0" dirty="0">
                <a:effectLst/>
              </a:rPr>
              <a:t>(to be able to prove the identity of a user based on a user-secret shared with the application)</a:t>
            </a:r>
          </a:p>
          <a:p>
            <a:pPr marL="285750" indent="-285750" algn="just">
              <a:buFont typeface="Arial" panose="020B0604020202020204" pitchFamily="34" charset="0"/>
              <a:buChar char="•"/>
            </a:pPr>
            <a:r>
              <a:rPr lang="en-US" b="1" dirty="0"/>
              <a:t>A</a:t>
            </a:r>
            <a:r>
              <a:rPr lang="en-US" b="1" i="0" dirty="0">
                <a:effectLst/>
              </a:rPr>
              <a:t>ssign authorizations to a user</a:t>
            </a:r>
            <a:r>
              <a:rPr lang="en-US" b="0" i="0" dirty="0">
                <a:effectLst/>
              </a:rPr>
              <a:t> and enforce these (to be able to define, assign and enforce policies of system-usage)</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36755BB-5EBD-4505-9CDE-CBBDAB68C2B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2183" y="4183559"/>
            <a:ext cx="787659" cy="1035117"/>
          </a:xfrm>
          <a:prstGeom prst="rect">
            <a:avLst/>
          </a:prstGeom>
        </p:spPr>
      </p:pic>
      <p:grpSp>
        <p:nvGrpSpPr>
          <p:cNvPr id="10" name="Group 9">
            <a:extLst>
              <a:ext uri="{FF2B5EF4-FFF2-40B4-BE49-F238E27FC236}">
                <a16:creationId xmlns:a16="http://schemas.microsoft.com/office/drawing/2014/main" id="{10775826-267A-4302-A964-4D06255CF3C2}"/>
              </a:ext>
            </a:extLst>
          </p:cNvPr>
          <p:cNvGrpSpPr/>
          <p:nvPr/>
        </p:nvGrpSpPr>
        <p:grpSpPr>
          <a:xfrm>
            <a:off x="1800310" y="3893379"/>
            <a:ext cx="2974349" cy="1617784"/>
            <a:chOff x="2381422" y="3984652"/>
            <a:chExt cx="2934156" cy="1617784"/>
          </a:xfrm>
        </p:grpSpPr>
        <p:sp>
          <p:nvSpPr>
            <p:cNvPr id="9" name="Rectangle 8">
              <a:extLst>
                <a:ext uri="{FF2B5EF4-FFF2-40B4-BE49-F238E27FC236}">
                  <a16:creationId xmlns:a16="http://schemas.microsoft.com/office/drawing/2014/main" id="{724D50C5-A8A0-49AE-A42C-C3D48E7028EC}"/>
                </a:ext>
              </a:extLst>
            </p:cNvPr>
            <p:cNvSpPr/>
            <p:nvPr/>
          </p:nvSpPr>
          <p:spPr>
            <a:xfrm>
              <a:off x="2381422" y="3984652"/>
              <a:ext cx="2934156" cy="161778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Identification</a:t>
              </a:r>
            </a:p>
          </p:txBody>
        </p:sp>
        <p:pic>
          <p:nvPicPr>
            <p:cNvPr id="6" name="Picture 5">
              <a:extLst>
                <a:ext uri="{FF2B5EF4-FFF2-40B4-BE49-F238E27FC236}">
                  <a16:creationId xmlns:a16="http://schemas.microsoft.com/office/drawing/2014/main" id="{BAB5EC7A-F613-431B-B2F5-458929F9928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04058" y="4354841"/>
              <a:ext cx="1688884" cy="1152282"/>
            </a:xfrm>
            <a:prstGeom prst="rect">
              <a:avLst/>
            </a:prstGeom>
          </p:spPr>
          <p:style>
            <a:lnRef idx="0">
              <a:schemeClr val="accent2"/>
            </a:lnRef>
            <a:fillRef idx="3">
              <a:schemeClr val="accent2"/>
            </a:fillRef>
            <a:effectRef idx="3">
              <a:schemeClr val="accent2"/>
            </a:effectRef>
            <a:fontRef idx="minor">
              <a:schemeClr val="lt1"/>
            </a:fontRef>
          </p:style>
        </p:pic>
      </p:grpSp>
      <p:sp>
        <p:nvSpPr>
          <p:cNvPr id="12" name="Rectangle 11">
            <a:extLst>
              <a:ext uri="{FF2B5EF4-FFF2-40B4-BE49-F238E27FC236}">
                <a16:creationId xmlns:a16="http://schemas.microsoft.com/office/drawing/2014/main" id="{F095F6BD-7DBE-40F2-A4C7-B44BE70F5E6B}"/>
              </a:ext>
            </a:extLst>
          </p:cNvPr>
          <p:cNvSpPr/>
          <p:nvPr/>
        </p:nvSpPr>
        <p:spPr>
          <a:xfrm>
            <a:off x="5391581" y="3893379"/>
            <a:ext cx="2130440" cy="16177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Authentication</a:t>
            </a:r>
          </a:p>
        </p:txBody>
      </p:sp>
      <p:sp>
        <p:nvSpPr>
          <p:cNvPr id="13" name="Rectangle 12">
            <a:extLst>
              <a:ext uri="{FF2B5EF4-FFF2-40B4-BE49-F238E27FC236}">
                <a16:creationId xmlns:a16="http://schemas.microsoft.com/office/drawing/2014/main" id="{901EB323-176C-4A28-8C71-621872BC7EC2}"/>
              </a:ext>
            </a:extLst>
          </p:cNvPr>
          <p:cNvSpPr/>
          <p:nvPr/>
        </p:nvSpPr>
        <p:spPr>
          <a:xfrm>
            <a:off x="8167430" y="3893380"/>
            <a:ext cx="2130440" cy="161778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Authorization</a:t>
            </a:r>
          </a:p>
        </p:txBody>
      </p:sp>
      <p:grpSp>
        <p:nvGrpSpPr>
          <p:cNvPr id="14" name="Group 13">
            <a:extLst>
              <a:ext uri="{FF2B5EF4-FFF2-40B4-BE49-F238E27FC236}">
                <a16:creationId xmlns:a16="http://schemas.microsoft.com/office/drawing/2014/main" id="{D6DFAB31-0AB7-4DCB-9DC9-E908CFB3A1E9}"/>
              </a:ext>
            </a:extLst>
          </p:cNvPr>
          <p:cNvGrpSpPr/>
          <p:nvPr/>
        </p:nvGrpSpPr>
        <p:grpSpPr>
          <a:xfrm>
            <a:off x="10801978" y="4157010"/>
            <a:ext cx="1390022" cy="1176289"/>
            <a:chOff x="10711543" y="4072300"/>
            <a:chExt cx="1390022" cy="1176289"/>
          </a:xfrm>
        </p:grpSpPr>
        <p:sp>
          <p:nvSpPr>
            <p:cNvPr id="11" name="Rectangle 10">
              <a:extLst>
                <a:ext uri="{FF2B5EF4-FFF2-40B4-BE49-F238E27FC236}">
                  <a16:creationId xmlns:a16="http://schemas.microsoft.com/office/drawing/2014/main" id="{D9781EF3-4CF0-43A4-A359-DA500F979E24}"/>
                </a:ext>
              </a:extLst>
            </p:cNvPr>
            <p:cNvSpPr/>
            <p:nvPr/>
          </p:nvSpPr>
          <p:spPr>
            <a:xfrm>
              <a:off x="10711543" y="40723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DE25B8-66FD-48A1-AF53-7B354D5C4FAB}"/>
                </a:ext>
              </a:extLst>
            </p:cNvPr>
            <p:cNvSpPr/>
            <p:nvPr/>
          </p:nvSpPr>
          <p:spPr>
            <a:xfrm>
              <a:off x="10863943" y="42247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9A88F0-ED38-4325-BB7C-5379EF070805}"/>
                </a:ext>
              </a:extLst>
            </p:cNvPr>
            <p:cNvSpPr/>
            <p:nvPr/>
          </p:nvSpPr>
          <p:spPr>
            <a:xfrm>
              <a:off x="11016343" y="43771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5" name="TextBox 14">
            <a:extLst>
              <a:ext uri="{FF2B5EF4-FFF2-40B4-BE49-F238E27FC236}">
                <a16:creationId xmlns:a16="http://schemas.microsoft.com/office/drawing/2014/main" id="{B977FC5A-6941-4F33-905E-1A5A528375DF}"/>
              </a:ext>
            </a:extLst>
          </p:cNvPr>
          <p:cNvSpPr txBox="1"/>
          <p:nvPr/>
        </p:nvSpPr>
        <p:spPr>
          <a:xfrm>
            <a:off x="1800310" y="5596932"/>
            <a:ext cx="2974349" cy="646331"/>
          </a:xfrm>
          <a:prstGeom prst="rect">
            <a:avLst/>
          </a:prstGeom>
          <a:noFill/>
        </p:spPr>
        <p:txBody>
          <a:bodyPr wrap="square" rtlCol="0">
            <a:spAutoFit/>
          </a:bodyPr>
          <a:lstStyle/>
          <a:p>
            <a:r>
              <a:rPr lang="en-US" dirty="0"/>
              <a:t>Check the Username, email and password of the user</a:t>
            </a:r>
          </a:p>
        </p:txBody>
      </p:sp>
      <p:sp>
        <p:nvSpPr>
          <p:cNvPr id="21" name="TextBox 20">
            <a:extLst>
              <a:ext uri="{FF2B5EF4-FFF2-40B4-BE49-F238E27FC236}">
                <a16:creationId xmlns:a16="http://schemas.microsoft.com/office/drawing/2014/main" id="{6BBB1193-33AC-48EB-B939-3AD00D81F185}"/>
              </a:ext>
            </a:extLst>
          </p:cNvPr>
          <p:cNvSpPr txBox="1"/>
          <p:nvPr/>
        </p:nvSpPr>
        <p:spPr>
          <a:xfrm>
            <a:off x="5377338" y="5514400"/>
            <a:ext cx="2158926" cy="646331"/>
          </a:xfrm>
          <a:prstGeom prst="rect">
            <a:avLst/>
          </a:prstGeom>
          <a:noFill/>
        </p:spPr>
        <p:txBody>
          <a:bodyPr wrap="square" rtlCol="0">
            <a:spAutoFit/>
          </a:bodyPr>
          <a:lstStyle/>
          <a:p>
            <a:r>
              <a:rPr lang="en-US" dirty="0"/>
              <a:t>Check if the user is a valid user</a:t>
            </a:r>
          </a:p>
        </p:txBody>
      </p:sp>
      <p:sp>
        <p:nvSpPr>
          <p:cNvPr id="23" name="TextBox 22">
            <a:extLst>
              <a:ext uri="{FF2B5EF4-FFF2-40B4-BE49-F238E27FC236}">
                <a16:creationId xmlns:a16="http://schemas.microsoft.com/office/drawing/2014/main" id="{57B0BA8E-34C9-48FE-AA09-54B6C8569D76}"/>
              </a:ext>
            </a:extLst>
          </p:cNvPr>
          <p:cNvSpPr txBox="1"/>
          <p:nvPr/>
        </p:nvSpPr>
        <p:spPr>
          <a:xfrm>
            <a:off x="8167429" y="5596931"/>
            <a:ext cx="2503919" cy="923330"/>
          </a:xfrm>
          <a:prstGeom prst="rect">
            <a:avLst/>
          </a:prstGeom>
          <a:noFill/>
        </p:spPr>
        <p:txBody>
          <a:bodyPr wrap="square" rtlCol="0">
            <a:spAutoFit/>
          </a:bodyPr>
          <a:lstStyle/>
          <a:p>
            <a:r>
              <a:rPr lang="en-US" dirty="0"/>
              <a:t>If the user is valid, then grant him the roles and permissions</a:t>
            </a:r>
          </a:p>
        </p:txBody>
      </p:sp>
      <p:cxnSp>
        <p:nvCxnSpPr>
          <p:cNvPr id="19" name="Connector: Elbow 18">
            <a:extLst>
              <a:ext uri="{FF2B5EF4-FFF2-40B4-BE49-F238E27FC236}">
                <a16:creationId xmlns:a16="http://schemas.microsoft.com/office/drawing/2014/main" id="{96A42BF7-EDF0-4330-9266-7CD2D809AEFA}"/>
              </a:ext>
            </a:extLst>
          </p:cNvPr>
          <p:cNvCxnSpPr>
            <a:stCxn id="4" idx="3"/>
            <a:endCxn id="9" idx="1"/>
          </p:cNvCxnSpPr>
          <p:nvPr/>
        </p:nvCxnSpPr>
        <p:spPr>
          <a:xfrm>
            <a:off x="1009842" y="4701118"/>
            <a:ext cx="790468" cy="1153"/>
          </a:xfrm>
          <a:prstGeom prst="bent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8" name="Arrow: Right 27">
            <a:extLst>
              <a:ext uri="{FF2B5EF4-FFF2-40B4-BE49-F238E27FC236}">
                <a16:creationId xmlns:a16="http://schemas.microsoft.com/office/drawing/2014/main" id="{9A6D7F68-A7F3-4F7D-AC8B-4AA127F9A68D}"/>
              </a:ext>
            </a:extLst>
          </p:cNvPr>
          <p:cNvSpPr/>
          <p:nvPr/>
        </p:nvSpPr>
        <p:spPr>
          <a:xfrm>
            <a:off x="4774659" y="4461810"/>
            <a:ext cx="645409" cy="4719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A170D66D-DBCE-4FA2-85A8-B96B900AB04A}"/>
              </a:ext>
            </a:extLst>
          </p:cNvPr>
          <p:cNvSpPr/>
          <p:nvPr/>
        </p:nvSpPr>
        <p:spPr>
          <a:xfrm>
            <a:off x="7522021" y="4539710"/>
            <a:ext cx="656508" cy="3940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E1DF7795-1BFC-4D98-AE01-38A1F153C851}"/>
              </a:ext>
            </a:extLst>
          </p:cNvPr>
          <p:cNvSpPr/>
          <p:nvPr/>
        </p:nvSpPr>
        <p:spPr>
          <a:xfrm>
            <a:off x="10297870" y="4508054"/>
            <a:ext cx="521496" cy="3940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F4AB204-73A8-4461-93F8-A8A047860B45}"/>
              </a:ext>
            </a:extLst>
          </p:cNvPr>
          <p:cNvSpPr txBox="1"/>
          <p:nvPr/>
        </p:nvSpPr>
        <p:spPr>
          <a:xfrm>
            <a:off x="222183" y="5231184"/>
            <a:ext cx="787659" cy="369332"/>
          </a:xfrm>
          <a:prstGeom prst="rect">
            <a:avLst/>
          </a:prstGeom>
          <a:noFill/>
        </p:spPr>
        <p:txBody>
          <a:bodyPr wrap="square" rtlCol="0">
            <a:spAutoFit/>
          </a:bodyPr>
          <a:lstStyle/>
          <a:p>
            <a:r>
              <a:rPr lang="en-US" dirty="0"/>
              <a:t>User</a:t>
            </a:r>
          </a:p>
        </p:txBody>
      </p:sp>
    </p:spTree>
    <p:extLst>
      <p:ext uri="{BB962C8B-B14F-4D97-AF65-F5344CB8AC3E}">
        <p14:creationId xmlns:p14="http://schemas.microsoft.com/office/powerpoint/2010/main" val="359092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Authentication V/S Authorization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3C3C3C"/>
                </a:solidFill>
                <a:effectLst/>
                <a:latin typeface="BentonSansRegular"/>
              </a:rPr>
              <a:t>Identification</a:t>
            </a:r>
            <a:r>
              <a:rPr lang="en-US" b="0" i="0" dirty="0">
                <a:solidFill>
                  <a:srgbClr val="3C3C3C"/>
                </a:solidFill>
                <a:effectLst/>
                <a:latin typeface="BentonSansRegular"/>
              </a:rPr>
              <a:t> – Making a claim about who you are (via username, e-mail, etc.)</a:t>
            </a:r>
          </a:p>
          <a:p>
            <a:pPr marL="285750" indent="-285750" algn="just">
              <a:buFont typeface="Arial" panose="020B0604020202020204" pitchFamily="34" charset="0"/>
              <a:buChar char="•"/>
            </a:pPr>
            <a:r>
              <a:rPr lang="en-US" b="1" i="0" dirty="0">
                <a:solidFill>
                  <a:srgbClr val="3C3C3C"/>
                </a:solidFill>
                <a:effectLst/>
                <a:latin typeface="BentonSansRegular"/>
              </a:rPr>
              <a:t>Authentication</a:t>
            </a:r>
            <a:r>
              <a:rPr lang="en-US" b="0" i="0" dirty="0">
                <a:solidFill>
                  <a:srgbClr val="3C3C3C"/>
                </a:solidFill>
                <a:effectLst/>
                <a:latin typeface="BentonSansRegular"/>
              </a:rPr>
              <a:t> – Proving you are who you claim to be (via password, certificate, token, single sign-on, etc.) SAML 2.0 is protocol used for authentication.</a:t>
            </a:r>
          </a:p>
          <a:p>
            <a:pPr marL="285750" indent="-285750" algn="just">
              <a:buFont typeface="Arial" panose="020B0604020202020204" pitchFamily="34" charset="0"/>
              <a:buChar char="•"/>
            </a:pPr>
            <a:r>
              <a:rPr lang="en-US" b="1" i="0" dirty="0">
                <a:solidFill>
                  <a:srgbClr val="3C3C3C"/>
                </a:solidFill>
                <a:effectLst/>
                <a:latin typeface="BentonSansRegular"/>
              </a:rPr>
              <a:t>Authorization</a:t>
            </a:r>
            <a:r>
              <a:rPr lang="en-US" b="0" i="0" dirty="0">
                <a:solidFill>
                  <a:srgbClr val="3C3C3C"/>
                </a:solidFill>
                <a:effectLst/>
                <a:latin typeface="BentonSansRegular"/>
              </a:rPr>
              <a:t> – Authorization is the function of specifying access rights/privileges to resources. Authorization allows what you can do on the system, once you have been authenticated. OAuth 2.0 is the protocol used for authorization. </a:t>
            </a:r>
            <a:r>
              <a:rPr lang="en-US" b="0" i="0" dirty="0">
                <a:solidFill>
                  <a:srgbClr val="333333"/>
                </a:solidFill>
                <a:effectLst/>
                <a:latin typeface="72"/>
              </a:rPr>
              <a:t>We can configure authorizations using </a:t>
            </a:r>
            <a:r>
              <a:rPr lang="en-US" b="1" i="0" dirty="0">
                <a:solidFill>
                  <a:srgbClr val="333333"/>
                </a:solidFill>
                <a:effectLst/>
                <a:latin typeface="72"/>
              </a:rPr>
              <a:t>roles</a:t>
            </a:r>
            <a:r>
              <a:rPr lang="en-US" b="0" i="0" dirty="0">
                <a:solidFill>
                  <a:srgbClr val="333333"/>
                </a:solidFill>
                <a:effectLst/>
                <a:latin typeface="72"/>
              </a:rPr>
              <a:t> and </a:t>
            </a:r>
            <a:r>
              <a:rPr lang="en-US" b="1" i="0" dirty="0">
                <a:solidFill>
                  <a:srgbClr val="333333"/>
                </a:solidFill>
                <a:effectLst/>
                <a:latin typeface="72"/>
              </a:rPr>
              <a:t>role collections</a:t>
            </a:r>
            <a:r>
              <a:rPr lang="en-US" b="0" i="0" dirty="0">
                <a:solidFill>
                  <a:srgbClr val="333333"/>
                </a:solidFill>
                <a:effectLst/>
                <a:latin typeface="72"/>
              </a:rPr>
              <a:t> for your subaccount or individual applications.</a:t>
            </a:r>
            <a:endParaRPr lang="en-US" b="0" i="0" dirty="0">
              <a:solidFill>
                <a:srgbClr val="3C3C3C"/>
              </a:solidFill>
              <a:effectLst/>
              <a:latin typeface="BentonSansRegular"/>
            </a:endParaRPr>
          </a:p>
          <a:p>
            <a:pPr marL="285750" indent="-285750" algn="just">
              <a:buFont typeface="Arial" panose="020B0604020202020204" pitchFamily="34" charset="0"/>
              <a:buChar char="•"/>
            </a:pPr>
            <a:endParaRPr lang="en-US" dirty="0">
              <a:solidFill>
                <a:srgbClr val="3C3C3C"/>
              </a:solidFill>
              <a:latin typeface="BentonSansRegular"/>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XSUAA – User Account and Authorization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is a in-built component inside of SAP CF</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It is responsible to control the User account and Authorization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Cloud Foundry</a:t>
            </a:r>
            <a:r>
              <a:rPr lang="en-US" dirty="0">
                <a:solidFill>
                  <a:prstClr val="black"/>
                </a:solidFill>
                <a:latin typeface="Calibri"/>
              </a:rPr>
              <a:t>, we can use a modular concept for managing Authorizations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need to register our Scopes, Role Templates related to the app with XSUAA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Communicates with IDP </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Issues JWT Tokens which is then injected in our App which has information about Scope(Role) user has</a:t>
            </a:r>
            <a:endParaRPr lang="en-US" b="0" i="0" dirty="0">
              <a:solidFill>
                <a:srgbClr val="3C3C3C"/>
              </a:solidFill>
              <a:effectLst/>
              <a:latin typeface="BentonSansRegular"/>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7" name="Rectangle 16">
            <a:extLst>
              <a:ext uri="{FF2B5EF4-FFF2-40B4-BE49-F238E27FC236}">
                <a16:creationId xmlns:a16="http://schemas.microsoft.com/office/drawing/2014/main" id="{71CE3C3E-5450-4750-AEFF-C0DF3A9887D4}"/>
              </a:ext>
            </a:extLst>
          </p:cNvPr>
          <p:cNvSpPr/>
          <p:nvPr/>
        </p:nvSpPr>
        <p:spPr>
          <a:xfrm>
            <a:off x="661852" y="4337531"/>
            <a:ext cx="1985554" cy="94052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Scope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a:t>
            </a:r>
          </a:p>
        </p:txBody>
      </p:sp>
      <p:cxnSp>
        <p:nvCxnSpPr>
          <p:cNvPr id="18" name="Straight Connector 17">
            <a:extLst>
              <a:ext uri="{FF2B5EF4-FFF2-40B4-BE49-F238E27FC236}">
                <a16:creationId xmlns:a16="http://schemas.microsoft.com/office/drawing/2014/main" id="{80DC5DE2-B1D3-45E1-BEAC-29D72FD3F8EC}"/>
              </a:ext>
            </a:extLst>
          </p:cNvPr>
          <p:cNvCxnSpPr>
            <a:cxnSpLocks/>
            <a:stCxn id="17" idx="3"/>
            <a:endCxn id="19" idx="1"/>
          </p:cNvCxnSpPr>
          <p:nvPr/>
        </p:nvCxnSpPr>
        <p:spPr>
          <a:xfrm>
            <a:off x="2647406" y="4807794"/>
            <a:ext cx="1306970" cy="0"/>
          </a:xfrm>
          <a:prstGeom prst="line">
            <a:avLst/>
          </a:prstGeom>
          <a:noFill/>
          <a:ln w="9525" cap="flat" cmpd="sng" algn="ctr">
            <a:solidFill>
              <a:srgbClr val="4F81BD">
                <a:shade val="95000"/>
                <a:satMod val="105000"/>
              </a:srgbClr>
            </a:solidFill>
            <a:prstDash val="solid"/>
          </a:ln>
          <a:effectLst/>
        </p:spPr>
      </p:cxnSp>
      <p:sp>
        <p:nvSpPr>
          <p:cNvPr id="19" name="Rectangle 18">
            <a:extLst>
              <a:ext uri="{FF2B5EF4-FFF2-40B4-BE49-F238E27FC236}">
                <a16:creationId xmlns:a16="http://schemas.microsoft.com/office/drawing/2014/main" id="{46020856-D12B-46F6-A9F0-5DA54765CDFB}"/>
              </a:ext>
            </a:extLst>
          </p:cNvPr>
          <p:cNvSpPr/>
          <p:nvPr/>
        </p:nvSpPr>
        <p:spPr>
          <a:xfrm>
            <a:off x="3954376" y="4411554"/>
            <a:ext cx="1985554" cy="79248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 Templates</a:t>
            </a:r>
          </a:p>
        </p:txBody>
      </p:sp>
      <p:sp>
        <p:nvSpPr>
          <p:cNvPr id="21" name="TextBox 20">
            <a:extLst>
              <a:ext uri="{FF2B5EF4-FFF2-40B4-BE49-F238E27FC236}">
                <a16:creationId xmlns:a16="http://schemas.microsoft.com/office/drawing/2014/main" id="{9077D8D8-68EA-4774-BC6F-B8B2D2DFEC9D}"/>
              </a:ext>
            </a:extLst>
          </p:cNvPr>
          <p:cNvSpPr txBox="1"/>
          <p:nvPr/>
        </p:nvSpPr>
        <p:spPr>
          <a:xfrm>
            <a:off x="2717075" y="457266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sp>
        <p:nvSpPr>
          <p:cNvPr id="23" name="Rectangle 22">
            <a:extLst>
              <a:ext uri="{FF2B5EF4-FFF2-40B4-BE49-F238E27FC236}">
                <a16:creationId xmlns:a16="http://schemas.microsoft.com/office/drawing/2014/main" id="{1A00EF59-AB28-4EFD-A1AF-3E9465E111AE}"/>
              </a:ext>
            </a:extLst>
          </p:cNvPr>
          <p:cNvSpPr/>
          <p:nvPr/>
        </p:nvSpPr>
        <p:spPr>
          <a:xfrm>
            <a:off x="7768047" y="4410779"/>
            <a:ext cx="1985554" cy="79248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 Collections</a:t>
            </a:r>
          </a:p>
        </p:txBody>
      </p:sp>
      <p:sp>
        <p:nvSpPr>
          <p:cNvPr id="24" name="TextBox 23">
            <a:extLst>
              <a:ext uri="{FF2B5EF4-FFF2-40B4-BE49-F238E27FC236}">
                <a16:creationId xmlns:a16="http://schemas.microsoft.com/office/drawing/2014/main" id="{213D103F-F1BF-4ABC-9B33-27E07BCCA7D7}"/>
              </a:ext>
            </a:extLst>
          </p:cNvPr>
          <p:cNvSpPr txBox="1"/>
          <p:nvPr/>
        </p:nvSpPr>
        <p:spPr>
          <a:xfrm>
            <a:off x="6309361" y="449032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cxnSp>
        <p:nvCxnSpPr>
          <p:cNvPr id="25" name="Straight Connector 24">
            <a:extLst>
              <a:ext uri="{FF2B5EF4-FFF2-40B4-BE49-F238E27FC236}">
                <a16:creationId xmlns:a16="http://schemas.microsoft.com/office/drawing/2014/main" id="{E93B766A-0CBA-4CB8-9C50-F68B4E86D1E2}"/>
              </a:ext>
            </a:extLst>
          </p:cNvPr>
          <p:cNvCxnSpPr>
            <a:stCxn id="19" idx="3"/>
            <a:endCxn id="23" idx="1"/>
          </p:cNvCxnSpPr>
          <p:nvPr/>
        </p:nvCxnSpPr>
        <p:spPr>
          <a:xfrm flipV="1">
            <a:off x="5939930" y="4807019"/>
            <a:ext cx="1828117" cy="775"/>
          </a:xfrm>
          <a:prstGeom prst="line">
            <a:avLst/>
          </a:prstGeom>
          <a:noFill/>
          <a:ln w="9525" cap="flat" cmpd="sng" algn="ctr">
            <a:solidFill>
              <a:srgbClr val="4F81BD">
                <a:shade val="95000"/>
                <a:satMod val="105000"/>
              </a:srgbClr>
            </a:solidFill>
            <a:prstDash val="solid"/>
          </a:ln>
          <a:effectLst/>
        </p:spPr>
      </p:cxnSp>
      <p:sp>
        <p:nvSpPr>
          <p:cNvPr id="26" name="Smiley Face 25">
            <a:extLst>
              <a:ext uri="{FF2B5EF4-FFF2-40B4-BE49-F238E27FC236}">
                <a16:creationId xmlns:a16="http://schemas.microsoft.com/office/drawing/2014/main" id="{A8AF0AA3-B8AE-4386-B5A7-153E78BE7070}"/>
              </a:ext>
            </a:extLst>
          </p:cNvPr>
          <p:cNvSpPr/>
          <p:nvPr/>
        </p:nvSpPr>
        <p:spPr>
          <a:xfrm>
            <a:off x="11039483" y="4505135"/>
            <a:ext cx="656392" cy="603767"/>
          </a:xfrm>
          <a:prstGeom prst="smileyFac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7" name="Straight Arrow Connector 26">
            <a:extLst>
              <a:ext uri="{FF2B5EF4-FFF2-40B4-BE49-F238E27FC236}">
                <a16:creationId xmlns:a16="http://schemas.microsoft.com/office/drawing/2014/main" id="{C23CBAF6-6CFE-453F-B0FC-34220B5517B6}"/>
              </a:ext>
            </a:extLst>
          </p:cNvPr>
          <p:cNvCxnSpPr>
            <a:stCxn id="23" idx="3"/>
            <a:endCxn id="26" idx="2"/>
          </p:cNvCxnSpPr>
          <p:nvPr/>
        </p:nvCxnSpPr>
        <p:spPr>
          <a:xfrm>
            <a:off x="9753601" y="4807019"/>
            <a:ext cx="1285882" cy="0"/>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1ACC698D-617A-4F4E-AB8A-6E3C0E88D9D8}"/>
              </a:ext>
            </a:extLst>
          </p:cNvPr>
          <p:cNvSpPr txBox="1"/>
          <p:nvPr/>
        </p:nvSpPr>
        <p:spPr>
          <a:xfrm>
            <a:off x="9802182" y="449032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spTree>
    <p:extLst>
      <p:ext uri="{BB962C8B-B14F-4D97-AF65-F5344CB8AC3E}">
        <p14:creationId xmlns:p14="http://schemas.microsoft.com/office/powerpoint/2010/main" val="128784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XSUAA?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444444"/>
                </a:solidFill>
                <a:effectLst/>
                <a:latin typeface="BentonSansRegular"/>
              </a:rPr>
              <a:t>The XSUAA is one of the most important component to deal with when developing your own applications on Cloud Foundry. It takes care to authenticate and authorize your business users and assign the right principals to your user’s session so your application can:</a:t>
            </a:r>
          </a:p>
          <a:p>
            <a:pPr marL="285750" indent="-285750" algn="just">
              <a:buFont typeface="Arial" panose="020B0604020202020204" pitchFamily="34" charset="0"/>
              <a:buChar char="•"/>
            </a:pPr>
            <a:r>
              <a:rPr lang="en-US" b="1" i="0" dirty="0">
                <a:solidFill>
                  <a:srgbClr val="3C3C3C"/>
                </a:solidFill>
                <a:effectLst/>
                <a:latin typeface="BentonSansRegular"/>
              </a:rPr>
              <a:t>Identity the user by Email, UserId, First and Lastname</a:t>
            </a:r>
            <a:endParaRPr lang="en-US" b="0" i="0" dirty="0">
              <a:solidFill>
                <a:srgbClr val="3C3C3C"/>
              </a:solidFill>
              <a:effectLst/>
              <a:latin typeface="BentonSansRegular"/>
            </a:endParaRPr>
          </a:p>
          <a:p>
            <a:pPr marL="285750" indent="-285750" algn="just">
              <a:buFont typeface="Arial" panose="020B0604020202020204" pitchFamily="34" charset="0"/>
              <a:buChar char="•"/>
            </a:pPr>
            <a:r>
              <a:rPr lang="en-US" b="1" i="0" dirty="0">
                <a:solidFill>
                  <a:srgbClr val="3C3C3C"/>
                </a:solidFill>
                <a:effectLst/>
                <a:latin typeface="BentonSansRegular"/>
              </a:rPr>
              <a:t>Check his roles (scopes) to decide if a user is allowed to do something or prohibit is action</a:t>
            </a:r>
          </a:p>
          <a:p>
            <a:pPr algn="just"/>
            <a:endParaRPr lang="en-US" b="1" i="0" dirty="0">
              <a:solidFill>
                <a:srgbClr val="3C3C3C"/>
              </a:solidFill>
              <a:effectLst/>
              <a:latin typeface="BentonSansRegular"/>
            </a:endParaRPr>
          </a:p>
          <a:p>
            <a:pPr algn="just"/>
            <a:r>
              <a:rPr lang="en-US" b="0" i="0" dirty="0">
                <a:solidFill>
                  <a:srgbClr val="444444"/>
                </a:solidFill>
                <a:effectLst/>
                <a:latin typeface="BentonSansRegular"/>
              </a:rPr>
              <a:t>The XSUAA is an internal development of SAP. SAP took the base of the open source UAA Oauth2 Provider of Cloud Foundry (</a:t>
            </a:r>
            <a:r>
              <a:rPr lang="en-US" b="0" i="0" u="none" strike="noStrike" dirty="0">
                <a:solidFill>
                  <a:srgbClr val="007DB8"/>
                </a:solidFill>
                <a:effectLst/>
                <a:latin typeface="BentonSansRegular"/>
                <a:hlinkClick r:id="rId3"/>
              </a:rPr>
              <a:t>https://github.com/cloudfoundry/uaa</a:t>
            </a:r>
            <a:r>
              <a:rPr lang="en-US" b="0" i="0" dirty="0">
                <a:solidFill>
                  <a:srgbClr val="444444"/>
                </a:solidFill>
                <a:effectLst/>
                <a:latin typeface="BentonSansRegular"/>
              </a:rPr>
              <a:t>) and extended it with SAP specific features to be used in SAP applications. </a:t>
            </a:r>
            <a:r>
              <a:rPr lang="en-US" b="1" i="0" dirty="0">
                <a:solidFill>
                  <a:srgbClr val="444444"/>
                </a:solidFill>
                <a:effectLst/>
                <a:latin typeface="BentonSansRegular"/>
              </a:rPr>
              <a:t>One important thing is that the XSUAA does NOT store “real” users</a:t>
            </a:r>
            <a:r>
              <a:rPr lang="en-US" b="0" i="0" dirty="0">
                <a:solidFill>
                  <a:srgbClr val="444444"/>
                </a:solidFill>
                <a:effectLst/>
                <a:latin typeface="BentonSansRegular"/>
              </a:rPr>
              <a:t>. This is why </a:t>
            </a:r>
            <a:r>
              <a:rPr lang="en-US" b="1" i="0" dirty="0">
                <a:solidFill>
                  <a:srgbClr val="444444"/>
                </a:solidFill>
                <a:effectLst/>
                <a:latin typeface="BentonSansRegular"/>
              </a:rPr>
              <a:t>the XSUAA needs to trust an external Identity Provider (short “IdP”)</a:t>
            </a:r>
            <a:r>
              <a:rPr lang="en-US" b="0" i="0" dirty="0">
                <a:solidFill>
                  <a:srgbClr val="444444"/>
                </a:solidFill>
                <a:effectLst/>
                <a:latin typeface="BentonSansRegular"/>
              </a:rPr>
              <a:t>. </a:t>
            </a:r>
          </a:p>
          <a:p>
            <a:pPr algn="just"/>
            <a:r>
              <a:rPr lang="en-US" b="1" i="0" dirty="0">
                <a:solidFill>
                  <a:srgbClr val="444444"/>
                </a:solidFill>
                <a:effectLst/>
                <a:latin typeface="BentonSansRegular"/>
              </a:rPr>
              <a:t>Role-Collections, Roles and Scopes</a:t>
            </a:r>
            <a:r>
              <a:rPr lang="en-US" dirty="0">
                <a:solidFill>
                  <a:srgbClr val="444444"/>
                </a:solidFill>
                <a:latin typeface="BentonSansRegular"/>
              </a:rPr>
              <a:t> t</a:t>
            </a:r>
            <a:r>
              <a:rPr lang="en-US" b="0" i="0" dirty="0">
                <a:solidFill>
                  <a:srgbClr val="444444"/>
                </a:solidFill>
                <a:effectLst/>
                <a:latin typeface="BentonSansRegular"/>
              </a:rPr>
              <a:t>hese terms are introduced by the XSUAA within Cloud Foundry.</a:t>
            </a:r>
            <a:endParaRPr lang="en-US" b="0" i="0" dirty="0">
              <a:solidFill>
                <a:srgbClr val="3C3C3C"/>
              </a:solidFill>
              <a:effectLst/>
              <a:latin typeface="BentonSansRegular"/>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A59D4AA4-20B1-4272-9D57-6DE1C327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631" y="3918411"/>
            <a:ext cx="6608366" cy="275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93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IdP – Identity Provider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effectLst/>
              </a:rPr>
              <a:t>Identity providers (IdP) supply the user store for your business applications or for your subaccount. You can re-use existing corporate identity management infrastructure (on-premise or on the cloud), or use the default one (SAP ID service). You can have a different identity provider for each subaccount you own, and this feature is configurable using the cockpit.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E40902F7-5D36-43E1-951B-8A23A98166DE}"/>
              </a:ext>
            </a:extLst>
          </p:cNvPr>
          <p:cNvGrpSpPr/>
          <p:nvPr/>
        </p:nvGrpSpPr>
        <p:grpSpPr>
          <a:xfrm>
            <a:off x="980584" y="2516777"/>
            <a:ext cx="787659" cy="1404449"/>
            <a:chOff x="181990" y="2485388"/>
            <a:chExt cx="787659" cy="1404449"/>
          </a:xfrm>
        </p:grpSpPr>
        <p:pic>
          <p:nvPicPr>
            <p:cNvPr id="6" name="Picture 5">
              <a:extLst>
                <a:ext uri="{FF2B5EF4-FFF2-40B4-BE49-F238E27FC236}">
                  <a16:creationId xmlns:a16="http://schemas.microsoft.com/office/drawing/2014/main" id="{DA4D687E-1042-48EE-86D6-5AAF644AE04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990" y="2485388"/>
              <a:ext cx="787659" cy="1035117"/>
            </a:xfrm>
            <a:prstGeom prst="rect">
              <a:avLst/>
            </a:prstGeom>
          </p:spPr>
        </p:pic>
        <p:sp>
          <p:nvSpPr>
            <p:cNvPr id="3" name="TextBox 2">
              <a:extLst>
                <a:ext uri="{FF2B5EF4-FFF2-40B4-BE49-F238E27FC236}">
                  <a16:creationId xmlns:a16="http://schemas.microsoft.com/office/drawing/2014/main" id="{65A4E3E5-F3E1-47CF-8E4E-A00F2743BCDA}"/>
                </a:ext>
              </a:extLst>
            </p:cNvPr>
            <p:cNvSpPr txBox="1"/>
            <p:nvPr/>
          </p:nvSpPr>
          <p:spPr>
            <a:xfrm>
              <a:off x="245755" y="3520505"/>
              <a:ext cx="660128" cy="369332"/>
            </a:xfrm>
            <a:prstGeom prst="rect">
              <a:avLst/>
            </a:prstGeom>
            <a:noFill/>
          </p:spPr>
          <p:txBody>
            <a:bodyPr wrap="square" rtlCol="0">
              <a:spAutoFit/>
            </a:bodyPr>
            <a:lstStyle/>
            <a:p>
              <a:pPr algn="ctr"/>
              <a:r>
                <a:rPr lang="en-US" dirty="0"/>
                <a:t>User</a:t>
              </a:r>
            </a:p>
          </p:txBody>
        </p:sp>
      </p:grpSp>
      <p:sp>
        <p:nvSpPr>
          <p:cNvPr id="11" name="Rectangle 10">
            <a:extLst>
              <a:ext uri="{FF2B5EF4-FFF2-40B4-BE49-F238E27FC236}">
                <a16:creationId xmlns:a16="http://schemas.microsoft.com/office/drawing/2014/main" id="{68118A82-384D-4624-9712-3BE235ECFAA6}"/>
              </a:ext>
            </a:extLst>
          </p:cNvPr>
          <p:cNvSpPr/>
          <p:nvPr/>
        </p:nvSpPr>
        <p:spPr>
          <a:xfrm>
            <a:off x="2631544" y="2548558"/>
            <a:ext cx="1692967" cy="8531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XSUUA</a:t>
            </a:r>
          </a:p>
          <a:p>
            <a:pPr algn="ctr"/>
            <a:r>
              <a:rPr lang="en-US" dirty="0"/>
              <a:t>Backing Service</a:t>
            </a:r>
          </a:p>
        </p:txBody>
      </p:sp>
      <p:grpSp>
        <p:nvGrpSpPr>
          <p:cNvPr id="35" name="Group 34">
            <a:extLst>
              <a:ext uri="{FF2B5EF4-FFF2-40B4-BE49-F238E27FC236}">
                <a16:creationId xmlns:a16="http://schemas.microsoft.com/office/drawing/2014/main" id="{19CC62F6-A00C-477F-9B53-030BA48B3704}"/>
              </a:ext>
            </a:extLst>
          </p:cNvPr>
          <p:cNvGrpSpPr/>
          <p:nvPr/>
        </p:nvGrpSpPr>
        <p:grpSpPr>
          <a:xfrm>
            <a:off x="5683987" y="1940163"/>
            <a:ext cx="4781606" cy="2479167"/>
            <a:chOff x="3407801" y="1979419"/>
            <a:chExt cx="4781606" cy="2479167"/>
          </a:xfrm>
        </p:grpSpPr>
        <p:sp>
          <p:nvSpPr>
            <p:cNvPr id="7" name="Rectangle 6">
              <a:extLst>
                <a:ext uri="{FF2B5EF4-FFF2-40B4-BE49-F238E27FC236}">
                  <a16:creationId xmlns:a16="http://schemas.microsoft.com/office/drawing/2014/main" id="{ED250CF7-4C87-4588-934D-0C6EC3CAFBF2}"/>
                </a:ext>
              </a:extLst>
            </p:cNvPr>
            <p:cNvSpPr/>
            <p:nvPr/>
          </p:nvSpPr>
          <p:spPr>
            <a:xfrm>
              <a:off x="3407801" y="1979419"/>
              <a:ext cx="4781606" cy="247916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C3CF90D-BBDB-4D9E-90DC-6FE5433D174B}"/>
                </a:ext>
              </a:extLst>
            </p:cNvPr>
            <p:cNvSpPr/>
            <p:nvPr/>
          </p:nvSpPr>
          <p:spPr>
            <a:xfrm>
              <a:off x="3724322" y="2148285"/>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Portal</a:t>
              </a:r>
            </a:p>
          </p:txBody>
        </p:sp>
        <p:sp>
          <p:nvSpPr>
            <p:cNvPr id="12" name="Rectangle 11">
              <a:extLst>
                <a:ext uri="{FF2B5EF4-FFF2-40B4-BE49-F238E27FC236}">
                  <a16:creationId xmlns:a16="http://schemas.microsoft.com/office/drawing/2014/main" id="{2D75F587-796E-48E2-B7C3-2FCE2B502BDA}"/>
                </a:ext>
              </a:extLst>
            </p:cNvPr>
            <p:cNvSpPr/>
            <p:nvPr/>
          </p:nvSpPr>
          <p:spPr>
            <a:xfrm>
              <a:off x="5915763" y="2143740"/>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Launchpad</a:t>
              </a:r>
            </a:p>
          </p:txBody>
        </p:sp>
        <p:sp>
          <p:nvSpPr>
            <p:cNvPr id="13" name="Rectangle 12">
              <a:extLst>
                <a:ext uri="{FF2B5EF4-FFF2-40B4-BE49-F238E27FC236}">
                  <a16:creationId xmlns:a16="http://schemas.microsoft.com/office/drawing/2014/main" id="{DA9F0EC8-6176-4723-BDA0-A542B3A5B798}"/>
                </a:ext>
              </a:extLst>
            </p:cNvPr>
            <p:cNvSpPr/>
            <p:nvPr/>
          </p:nvSpPr>
          <p:spPr>
            <a:xfrm>
              <a:off x="3724321" y="2909852"/>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Employee Portal</a:t>
              </a:r>
            </a:p>
          </p:txBody>
        </p:sp>
        <p:sp>
          <p:nvSpPr>
            <p:cNvPr id="14" name="Rectangle 13">
              <a:extLst>
                <a:ext uri="{FF2B5EF4-FFF2-40B4-BE49-F238E27FC236}">
                  <a16:creationId xmlns:a16="http://schemas.microsoft.com/office/drawing/2014/main" id="{C283C726-8E77-4ED4-ADC8-89F791CBF880}"/>
                </a:ext>
              </a:extLst>
            </p:cNvPr>
            <p:cNvSpPr/>
            <p:nvPr/>
          </p:nvSpPr>
          <p:spPr>
            <a:xfrm>
              <a:off x="5915764" y="2909852"/>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Service</a:t>
              </a:r>
            </a:p>
          </p:txBody>
        </p:sp>
        <p:sp>
          <p:nvSpPr>
            <p:cNvPr id="17" name="Rectangle 16">
              <a:extLst>
                <a:ext uri="{FF2B5EF4-FFF2-40B4-BE49-F238E27FC236}">
                  <a16:creationId xmlns:a16="http://schemas.microsoft.com/office/drawing/2014/main" id="{0A7BCF24-621E-4345-BA35-E9E35FD61749}"/>
                </a:ext>
              </a:extLst>
            </p:cNvPr>
            <p:cNvSpPr/>
            <p:nvPr/>
          </p:nvSpPr>
          <p:spPr>
            <a:xfrm>
              <a:off x="3724321" y="3671419"/>
              <a:ext cx="1909187" cy="54356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Our CF Apps</a:t>
              </a:r>
            </a:p>
          </p:txBody>
        </p:sp>
        <p:sp>
          <p:nvSpPr>
            <p:cNvPr id="25" name="Rectangle 24">
              <a:extLst>
                <a:ext uri="{FF2B5EF4-FFF2-40B4-BE49-F238E27FC236}">
                  <a16:creationId xmlns:a16="http://schemas.microsoft.com/office/drawing/2014/main" id="{7A9DD4C9-AB18-4D0B-8876-9D0D3C33A21A}"/>
                </a:ext>
              </a:extLst>
            </p:cNvPr>
            <p:cNvSpPr/>
            <p:nvPr/>
          </p:nvSpPr>
          <p:spPr>
            <a:xfrm>
              <a:off x="5915763" y="3671419"/>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Outlook</a:t>
              </a:r>
            </a:p>
          </p:txBody>
        </p:sp>
      </p:grpSp>
      <p:cxnSp>
        <p:nvCxnSpPr>
          <p:cNvPr id="28" name="Connector: Elbow 27">
            <a:extLst>
              <a:ext uri="{FF2B5EF4-FFF2-40B4-BE49-F238E27FC236}">
                <a16:creationId xmlns:a16="http://schemas.microsoft.com/office/drawing/2014/main" id="{601043C1-EC28-44B5-BE8F-DBB08CC7A1C7}"/>
              </a:ext>
            </a:extLst>
          </p:cNvPr>
          <p:cNvCxnSpPr>
            <a:cxnSpLocks/>
            <a:stCxn id="6" idx="3"/>
            <a:endCxn id="11" idx="1"/>
          </p:cNvCxnSpPr>
          <p:nvPr/>
        </p:nvCxnSpPr>
        <p:spPr>
          <a:xfrm flipV="1">
            <a:off x="1768243" y="2975134"/>
            <a:ext cx="863301" cy="59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A2274B7-EC44-4E8F-BC5E-43D518AC8A2C}"/>
              </a:ext>
            </a:extLst>
          </p:cNvPr>
          <p:cNvSpPr/>
          <p:nvPr/>
        </p:nvSpPr>
        <p:spPr>
          <a:xfrm>
            <a:off x="2072650" y="5486400"/>
            <a:ext cx="2790749" cy="5925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SSO (IdP)</a:t>
            </a:r>
          </a:p>
        </p:txBody>
      </p:sp>
      <p:cxnSp>
        <p:nvCxnSpPr>
          <p:cNvPr id="31" name="Straight Arrow Connector 30">
            <a:extLst>
              <a:ext uri="{FF2B5EF4-FFF2-40B4-BE49-F238E27FC236}">
                <a16:creationId xmlns:a16="http://schemas.microsoft.com/office/drawing/2014/main" id="{57FADC12-646F-44DB-972D-45466AFED59D}"/>
              </a:ext>
            </a:extLst>
          </p:cNvPr>
          <p:cNvCxnSpPr/>
          <p:nvPr/>
        </p:nvCxnSpPr>
        <p:spPr>
          <a:xfrm>
            <a:off x="2924067" y="3429000"/>
            <a:ext cx="0" cy="205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1E9BA19-9FA6-4758-95FB-ABD7EA4E9EF3}"/>
              </a:ext>
            </a:extLst>
          </p:cNvPr>
          <p:cNvCxnSpPr>
            <a:cxnSpLocks/>
          </p:cNvCxnSpPr>
          <p:nvPr/>
        </p:nvCxnSpPr>
        <p:spPr>
          <a:xfrm flipV="1">
            <a:off x="3697790" y="3414162"/>
            <a:ext cx="0" cy="207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6990D2-9EEF-4A9C-B79B-EDC172EE45A2}"/>
              </a:ext>
            </a:extLst>
          </p:cNvPr>
          <p:cNvSpPr txBox="1"/>
          <p:nvPr/>
        </p:nvSpPr>
        <p:spPr>
          <a:xfrm>
            <a:off x="4753305" y="2597657"/>
            <a:ext cx="1264173" cy="3778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JWT Token</a:t>
            </a:r>
          </a:p>
        </p:txBody>
      </p:sp>
      <p:cxnSp>
        <p:nvCxnSpPr>
          <p:cNvPr id="37" name="Connector: Elbow 36">
            <a:extLst>
              <a:ext uri="{FF2B5EF4-FFF2-40B4-BE49-F238E27FC236}">
                <a16:creationId xmlns:a16="http://schemas.microsoft.com/office/drawing/2014/main" id="{73753131-44FD-4772-B908-EA173F775FC8}"/>
              </a:ext>
            </a:extLst>
          </p:cNvPr>
          <p:cNvCxnSpPr>
            <a:cxnSpLocks/>
            <a:stCxn id="11" idx="3"/>
            <a:endCxn id="7" idx="1"/>
          </p:cNvCxnSpPr>
          <p:nvPr/>
        </p:nvCxnSpPr>
        <p:spPr>
          <a:xfrm>
            <a:off x="4324511" y="2975134"/>
            <a:ext cx="1359476" cy="2046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4A2E617-BEC1-45E1-9451-B1AB1D4E0466}"/>
              </a:ext>
            </a:extLst>
          </p:cNvPr>
          <p:cNvSpPr txBox="1"/>
          <p:nvPr/>
        </p:nvSpPr>
        <p:spPr>
          <a:xfrm>
            <a:off x="4925649" y="5355771"/>
            <a:ext cx="3957091" cy="1200329"/>
          </a:xfrm>
          <a:prstGeom prst="rect">
            <a:avLst/>
          </a:prstGeom>
          <a:noFill/>
        </p:spPr>
        <p:txBody>
          <a:bodyPr wrap="square" rtlCol="0">
            <a:spAutoFit/>
          </a:bodyPr>
          <a:lstStyle/>
          <a:p>
            <a:pPr marL="285750" indent="-285750">
              <a:buFontTx/>
              <a:buChar char="-"/>
            </a:pPr>
            <a:r>
              <a:rPr lang="en-US" dirty="0"/>
              <a:t>Stores Username, Email, Password.</a:t>
            </a:r>
          </a:p>
          <a:p>
            <a:pPr marL="285750" indent="-285750">
              <a:buFontTx/>
              <a:buChar char="-"/>
            </a:pPr>
            <a:r>
              <a:rPr lang="en-US" dirty="0"/>
              <a:t>Has trust relation ship with the apps.</a:t>
            </a:r>
          </a:p>
          <a:p>
            <a:pPr marL="285750" indent="-285750">
              <a:buFontTx/>
              <a:buChar char="-"/>
            </a:pPr>
            <a:r>
              <a:rPr lang="en-US" dirty="0"/>
              <a:t>It also stores the scope of the user:</a:t>
            </a:r>
          </a:p>
          <a:p>
            <a:pPr lvl="1"/>
            <a:r>
              <a:rPr lang="en-US" dirty="0"/>
              <a:t>Manager, Emp, CEO, SEO etc.</a:t>
            </a:r>
          </a:p>
        </p:txBody>
      </p:sp>
      <p:sp>
        <p:nvSpPr>
          <p:cNvPr id="44" name="TextBox 43">
            <a:extLst>
              <a:ext uri="{FF2B5EF4-FFF2-40B4-BE49-F238E27FC236}">
                <a16:creationId xmlns:a16="http://schemas.microsoft.com/office/drawing/2014/main" id="{5411A843-BF5C-4018-8209-463F24814FB7}"/>
              </a:ext>
            </a:extLst>
          </p:cNvPr>
          <p:cNvSpPr txBox="1"/>
          <p:nvPr/>
        </p:nvSpPr>
        <p:spPr>
          <a:xfrm>
            <a:off x="2148916" y="4286072"/>
            <a:ext cx="77372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User Info</a:t>
            </a:r>
          </a:p>
        </p:txBody>
      </p:sp>
      <p:sp>
        <p:nvSpPr>
          <p:cNvPr id="45" name="Rectangle 44">
            <a:extLst>
              <a:ext uri="{FF2B5EF4-FFF2-40B4-BE49-F238E27FC236}">
                <a16:creationId xmlns:a16="http://schemas.microsoft.com/office/drawing/2014/main" id="{F00CE39C-C34F-442C-952C-BA7C5137AD39}"/>
              </a:ext>
            </a:extLst>
          </p:cNvPr>
          <p:cNvSpPr/>
          <p:nvPr/>
        </p:nvSpPr>
        <p:spPr>
          <a:xfrm>
            <a:off x="3694375" y="4191062"/>
            <a:ext cx="1547445" cy="7468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Authenticate</a:t>
            </a:r>
          </a:p>
          <a:p>
            <a:pPr algn="ctr"/>
            <a:r>
              <a:rPr lang="en-US" dirty="0"/>
              <a:t>User</a:t>
            </a:r>
          </a:p>
        </p:txBody>
      </p:sp>
    </p:spTree>
    <p:extLst>
      <p:ext uri="{BB962C8B-B14F-4D97-AF65-F5344CB8AC3E}">
        <p14:creationId xmlns:p14="http://schemas.microsoft.com/office/powerpoint/2010/main" val="3128090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JWT(JSON Web Token)?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14421" cy="4801314"/>
          </a:xfrm>
          <a:prstGeom prst="rect">
            <a:avLst/>
          </a:prstGeom>
          <a:noFill/>
        </p:spPr>
        <p:txBody>
          <a:bodyPr wrap="square" rtlCol="0">
            <a:spAutoFit/>
          </a:bodyPr>
          <a:lstStyle/>
          <a:p>
            <a:pPr algn="just"/>
            <a:r>
              <a:rPr lang="en-US" b="0" i="0" dirty="0">
                <a:solidFill>
                  <a:srgbClr val="5C666F"/>
                </a:solidFill>
                <a:effectLst/>
                <a:latin typeface="fakt-web"/>
              </a:rPr>
              <a:t>JSON Web Token (JWT) is an open standard (</a:t>
            </a:r>
            <a:r>
              <a:rPr lang="en-US" b="0" i="0" u="none" strike="noStrike" dirty="0">
                <a:solidFill>
                  <a:srgbClr val="0094C1"/>
                </a:solidFill>
                <a:effectLst/>
                <a:latin typeface="fakt-web"/>
                <a:hlinkClick r:id="rId3"/>
              </a:rPr>
              <a:t>RFC 7519</a:t>
            </a:r>
            <a:r>
              <a:rPr lang="en-US" b="0" i="0" dirty="0">
                <a:solidFill>
                  <a:srgbClr val="5C666F"/>
                </a:solidFill>
                <a:effectLst/>
                <a:latin typeface="fakt-web"/>
              </a:rPr>
              <a:t>) that defines a compact and self-contained way for securely transmitting information between parties as a JSON object. This information can be verified and trusted because it is digitally signed. JWTs can be signed using a secret (with the </a:t>
            </a:r>
            <a:r>
              <a:rPr lang="en-US" b="1" i="0" dirty="0">
                <a:solidFill>
                  <a:srgbClr val="333333"/>
                </a:solidFill>
                <a:effectLst/>
                <a:latin typeface="fakt-web"/>
              </a:rPr>
              <a:t>HMAC</a:t>
            </a:r>
            <a:r>
              <a:rPr lang="en-US" b="0" i="0" dirty="0">
                <a:solidFill>
                  <a:srgbClr val="5C666F"/>
                </a:solidFill>
                <a:effectLst/>
                <a:latin typeface="fakt-web"/>
              </a:rPr>
              <a:t> algorithm) or a public/private key pair using </a:t>
            </a:r>
            <a:r>
              <a:rPr lang="en-US" b="1" i="0" dirty="0">
                <a:solidFill>
                  <a:srgbClr val="333333"/>
                </a:solidFill>
                <a:effectLst/>
                <a:latin typeface="fakt-web"/>
              </a:rPr>
              <a:t>RSA</a:t>
            </a:r>
            <a:r>
              <a:rPr lang="en-US" b="0" i="0" dirty="0">
                <a:solidFill>
                  <a:srgbClr val="5C666F"/>
                </a:solidFill>
                <a:effectLst/>
                <a:latin typeface="fakt-web"/>
              </a:rPr>
              <a:t> or </a:t>
            </a:r>
            <a:r>
              <a:rPr lang="en-US" b="1" i="0" dirty="0">
                <a:solidFill>
                  <a:srgbClr val="333333"/>
                </a:solidFill>
                <a:effectLst/>
                <a:latin typeface="fakt-web"/>
              </a:rPr>
              <a:t>ECDSA</a:t>
            </a:r>
            <a:r>
              <a:rPr lang="en-US" b="0" i="0" dirty="0">
                <a:solidFill>
                  <a:srgbClr val="5C666F"/>
                </a:solidFill>
                <a:effectLst/>
                <a:latin typeface="fakt-web"/>
              </a:rPr>
              <a:t>.</a:t>
            </a:r>
          </a:p>
          <a:p>
            <a:pPr algn="just"/>
            <a:endParaRPr lang="en-US" b="0" i="0" dirty="0">
              <a:solidFill>
                <a:srgbClr val="5C666F"/>
              </a:solidFill>
              <a:effectLst/>
              <a:latin typeface="fakt-web"/>
            </a:endParaRPr>
          </a:p>
          <a:p>
            <a:pPr algn="just"/>
            <a:r>
              <a:rPr lang="en-US" b="0" i="0" dirty="0">
                <a:solidFill>
                  <a:srgbClr val="444444"/>
                </a:solidFill>
                <a:effectLst/>
                <a:latin typeface="BentonSansRegular"/>
              </a:rPr>
              <a:t>All the specifications put apart there are two things you need to know. A JWT consists of </a:t>
            </a:r>
            <a:r>
              <a:rPr lang="en-US" b="1" i="0" dirty="0">
                <a:solidFill>
                  <a:srgbClr val="444444"/>
                </a:solidFill>
                <a:effectLst/>
                <a:latin typeface="BentonSansRegular"/>
              </a:rPr>
              <a:t>three main components</a:t>
            </a:r>
            <a:r>
              <a:rPr lang="en-US" b="0" i="0" dirty="0">
                <a:solidFill>
                  <a:srgbClr val="444444"/>
                </a:solidFill>
                <a:effectLst/>
                <a:latin typeface="BentonSansRegular"/>
              </a:rPr>
              <a:t> that are declared as plain JSON:</a:t>
            </a:r>
          </a:p>
          <a:p>
            <a:pPr algn="just"/>
            <a:endParaRPr lang="en-US" dirty="0">
              <a:solidFill>
                <a:srgbClr val="5C666F"/>
              </a:solidFill>
              <a:latin typeface="fakt-web"/>
            </a:endParaRPr>
          </a:p>
          <a:p>
            <a:pPr marL="342900" indent="-342900" algn="just">
              <a:buFont typeface="+mj-lt"/>
              <a:buAutoNum type="arabicPeriod"/>
            </a:pPr>
            <a:r>
              <a:rPr lang="en-US" b="1" i="0" dirty="0">
                <a:solidFill>
                  <a:srgbClr val="3C3C3C"/>
                </a:solidFill>
                <a:effectLst/>
                <a:latin typeface="BentonSansRegular"/>
              </a:rPr>
              <a:t>header</a:t>
            </a:r>
            <a:r>
              <a:rPr lang="en-US" b="0" i="0" dirty="0">
                <a:solidFill>
                  <a:srgbClr val="3C3C3C"/>
                </a:solidFill>
                <a:effectLst/>
                <a:latin typeface="BentonSansRegular"/>
              </a:rPr>
              <a:t>: Declaration of the used hashing and signing algorithms</a:t>
            </a:r>
          </a:p>
          <a:p>
            <a:pPr marL="342900" indent="-342900" algn="just">
              <a:buFont typeface="+mj-lt"/>
              <a:buAutoNum type="arabicPeriod"/>
            </a:pPr>
            <a:r>
              <a:rPr lang="en-US" b="1" i="0" dirty="0">
                <a:solidFill>
                  <a:srgbClr val="3C3C3C"/>
                </a:solidFill>
                <a:effectLst/>
                <a:latin typeface="BentonSansRegular"/>
              </a:rPr>
              <a:t>body</a:t>
            </a:r>
            <a:r>
              <a:rPr lang="en-US" b="0" i="0" dirty="0">
                <a:solidFill>
                  <a:srgbClr val="3C3C3C"/>
                </a:solidFill>
                <a:effectLst/>
                <a:latin typeface="BentonSansRegular"/>
              </a:rPr>
              <a:t>: Might be anything, but in our case it is the information about the </a:t>
            </a:r>
            <a:r>
              <a:rPr lang="en-US" b="1" i="0" dirty="0">
                <a:solidFill>
                  <a:srgbClr val="3C3C3C"/>
                </a:solidFill>
                <a:effectLst/>
                <a:latin typeface="BentonSansRegular"/>
              </a:rPr>
              <a:t>user</a:t>
            </a:r>
            <a:r>
              <a:rPr lang="en-US" b="0" i="0" dirty="0">
                <a:solidFill>
                  <a:srgbClr val="3C3C3C"/>
                </a:solidFill>
                <a:effectLst/>
                <a:latin typeface="BentonSansRegular"/>
              </a:rPr>
              <a:t>, the </a:t>
            </a:r>
            <a:r>
              <a:rPr lang="en-US" b="1" i="0" dirty="0">
                <a:solidFill>
                  <a:srgbClr val="3C3C3C"/>
                </a:solidFill>
                <a:effectLst/>
                <a:latin typeface="BentonSansRegular"/>
              </a:rPr>
              <a:t>issuer</a:t>
            </a:r>
            <a:r>
              <a:rPr lang="en-US" b="0" i="0" dirty="0">
                <a:solidFill>
                  <a:srgbClr val="3C3C3C"/>
                </a:solidFill>
                <a:effectLst/>
                <a:latin typeface="BentonSansRegular"/>
              </a:rPr>
              <a:t> and all the </a:t>
            </a:r>
            <a:r>
              <a:rPr lang="en-US" b="1" i="0" dirty="0">
                <a:solidFill>
                  <a:srgbClr val="3C3C3C"/>
                </a:solidFill>
                <a:effectLst/>
                <a:latin typeface="BentonSansRegular"/>
              </a:rPr>
              <a:t>scopes.</a:t>
            </a:r>
            <a:endParaRPr lang="en-US" dirty="0">
              <a:solidFill>
                <a:srgbClr val="3C3C3C"/>
              </a:solidFill>
              <a:latin typeface="BentonSansRegular"/>
            </a:endParaRPr>
          </a:p>
          <a:p>
            <a:pPr marL="342900" indent="-342900" algn="just">
              <a:buFont typeface="+mj-lt"/>
              <a:buAutoNum type="arabicPeriod"/>
            </a:pPr>
            <a:r>
              <a:rPr lang="en-US" b="1" i="0" dirty="0">
                <a:solidFill>
                  <a:srgbClr val="3C3C3C"/>
                </a:solidFill>
                <a:effectLst/>
                <a:latin typeface="BentonSansRegular"/>
              </a:rPr>
              <a:t>signature: </a:t>
            </a:r>
            <a:r>
              <a:rPr lang="en-US" b="0" i="0" dirty="0">
                <a:solidFill>
                  <a:srgbClr val="3C3C3C"/>
                </a:solidFill>
                <a:effectLst/>
                <a:latin typeface="BentonSansRegular"/>
              </a:rPr>
              <a:t>The signature allows the integrity of the JWT. The XSUAA will put the header of the ticket together with the content</a:t>
            </a:r>
          </a:p>
          <a:p>
            <a:pPr algn="just"/>
            <a:endParaRPr lang="en-US" b="0" i="0" dirty="0">
              <a:solidFill>
                <a:srgbClr val="3C3C3C"/>
              </a:solidFill>
              <a:effectLst/>
              <a:latin typeface="BentonSansRegular"/>
            </a:endParaRPr>
          </a:p>
          <a:p>
            <a:pPr algn="just"/>
            <a:r>
              <a:rPr lang="en-US" b="0" i="0" dirty="0">
                <a:solidFill>
                  <a:srgbClr val="444444"/>
                </a:solidFill>
                <a:effectLst/>
                <a:latin typeface="BentonSansRegular"/>
              </a:rPr>
              <a:t>All these parts can then be combined together and </a:t>
            </a:r>
            <a:r>
              <a:rPr lang="en-US" b="1" i="0" dirty="0">
                <a:solidFill>
                  <a:srgbClr val="444444"/>
                </a:solidFill>
                <a:effectLst/>
                <a:latin typeface="BentonSansRegular"/>
              </a:rPr>
              <a:t>converted with base64</a:t>
            </a:r>
            <a:r>
              <a:rPr lang="en-US" b="0" i="0" dirty="0">
                <a:solidFill>
                  <a:srgbClr val="444444"/>
                </a:solidFill>
                <a:effectLst/>
                <a:latin typeface="BentonSansRegular"/>
              </a:rPr>
              <a:t> so its easier to add them in other data structures.</a:t>
            </a:r>
          </a:p>
          <a:p>
            <a:pPr algn="just"/>
            <a:endParaRPr lang="en-US" dirty="0">
              <a:solidFill>
                <a:srgbClr val="444444"/>
              </a:solidFill>
              <a:latin typeface="BentonSansRegular"/>
            </a:endParaRPr>
          </a:p>
          <a:p>
            <a:pPr algn="just"/>
            <a:r>
              <a:rPr lang="en-US" dirty="0">
                <a:solidFill>
                  <a:srgbClr val="444444"/>
                </a:solidFill>
                <a:latin typeface="BentonSansRegular"/>
              </a:rPr>
              <a:t>To know more about the JWT (JSON Web Token) you can read the documentation over here: </a:t>
            </a:r>
            <a:r>
              <a:rPr lang="en-US" dirty="0">
                <a:solidFill>
                  <a:srgbClr val="444444"/>
                </a:solidFill>
                <a:latin typeface="BentonSansRegular"/>
                <a:hlinkClick r:id="rId4"/>
              </a:rPr>
              <a:t>https://jwt.io/introduction/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91704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83099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Adding Filter Fields and Columns using annotation</a:t>
            </a:r>
          </a:p>
          <a:p>
            <a:pPr marL="285750" indent="-285750">
              <a:buClr>
                <a:schemeClr val="tx1"/>
              </a:buClr>
              <a:buFont typeface="Arial" panose="020B0604020202020204" pitchFamily="34" charset="0"/>
              <a:buChar char="•"/>
            </a:pPr>
            <a:r>
              <a:rPr lang="en-US" sz="1600" dirty="0"/>
              <a:t>Adding Custom Columns and Formatting Column Values</a:t>
            </a:r>
          </a:p>
          <a:p>
            <a:pPr>
              <a:buClr>
                <a:schemeClr val="tx1"/>
              </a:buClr>
            </a:pP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B3FFED14-FCCF-2B92-1736-41D299BA6739}"/>
              </a:ext>
            </a:extLst>
          </p:cNvPr>
          <p:cNvSpPr txBox="1"/>
          <p:nvPr/>
        </p:nvSpPr>
        <p:spPr>
          <a:xfrm>
            <a:off x="0" y="1453953"/>
            <a:ext cx="4908573" cy="3139321"/>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Deployment of the Application</a:t>
            </a:r>
          </a:p>
          <a:p>
            <a:pPr marL="742950" lvl="1" indent="-285750">
              <a:buClr>
                <a:schemeClr val="tx1"/>
              </a:buClr>
              <a:buFont typeface="Arial" panose="020B0604020202020204" pitchFamily="34" charset="0"/>
              <a:buChar char="•"/>
            </a:pPr>
            <a:r>
              <a:rPr lang="en-US" dirty="0"/>
              <a:t>Steps to deploy on CF</a:t>
            </a:r>
          </a:p>
          <a:p>
            <a:pPr marL="742950" lvl="1" indent="-285750">
              <a:buClr>
                <a:schemeClr val="tx1"/>
              </a:buClr>
              <a:buFont typeface="Arial" panose="020B0604020202020204" pitchFamily="34" charset="0"/>
              <a:buChar char="•"/>
            </a:pPr>
            <a:r>
              <a:rPr lang="en-US" dirty="0"/>
              <a:t>Security Basics</a:t>
            </a:r>
          </a:p>
          <a:p>
            <a:pPr marL="742950" lvl="1" indent="-285750">
              <a:buClr>
                <a:schemeClr val="tx1"/>
              </a:buClr>
              <a:buFont typeface="Arial" panose="020B0604020202020204" pitchFamily="34" charset="0"/>
              <a:buChar char="•"/>
            </a:pPr>
            <a:r>
              <a:rPr lang="en-US" dirty="0"/>
              <a:t>Authentication and Authorization</a:t>
            </a:r>
          </a:p>
          <a:p>
            <a:pPr marL="742950" lvl="1" indent="-285750">
              <a:buClr>
                <a:schemeClr val="tx1"/>
              </a:buClr>
              <a:buFont typeface="Arial" panose="020B0604020202020204" pitchFamily="34" charset="0"/>
              <a:buChar char="•"/>
            </a:pPr>
            <a:r>
              <a:rPr lang="en-US" dirty="0"/>
              <a:t>What is XSUAA?</a:t>
            </a:r>
          </a:p>
          <a:p>
            <a:pPr marL="742950" lvl="1" indent="-285750">
              <a:buClr>
                <a:schemeClr val="tx1"/>
              </a:buClr>
              <a:buFont typeface="Arial" panose="020B0604020202020204" pitchFamily="34" charset="0"/>
              <a:buChar char="•"/>
            </a:pPr>
            <a:r>
              <a:rPr lang="en-US" dirty="0"/>
              <a:t>Basics of xsuaa</a:t>
            </a:r>
          </a:p>
          <a:p>
            <a:pPr marL="742950" lvl="1" indent="-285750">
              <a:buClr>
                <a:schemeClr val="tx1"/>
              </a:buClr>
              <a:buFont typeface="Arial" panose="020B0604020202020204" pitchFamily="34" charset="0"/>
              <a:buChar char="•"/>
            </a:pPr>
            <a:r>
              <a:rPr lang="en-US" dirty="0"/>
              <a:t>IdP – Identity Provider</a:t>
            </a:r>
          </a:p>
          <a:p>
            <a:pPr marL="742950" lvl="1" indent="-285750">
              <a:buClr>
                <a:schemeClr val="tx1"/>
              </a:buClr>
              <a:buFont typeface="Arial" panose="020B0604020202020204" pitchFamily="34" charset="0"/>
              <a:buChar char="•"/>
            </a:pPr>
            <a:r>
              <a:rPr lang="en-US" dirty="0"/>
              <a:t>What is JWT?</a:t>
            </a:r>
          </a:p>
          <a:p>
            <a:pPr marL="742950" lvl="1" indent="-285750">
              <a:buClr>
                <a:schemeClr val="tx1"/>
              </a:buClr>
              <a:buFont typeface="Arial" panose="020B0604020202020204" pitchFamily="34" charset="0"/>
              <a:buChar char="•"/>
            </a:pPr>
            <a:r>
              <a:rPr lang="en-US" dirty="0"/>
              <a:t>Concept of App Router</a:t>
            </a:r>
          </a:p>
          <a:p>
            <a:pPr marL="742950" lvl="1" indent="-285750">
              <a:buClr>
                <a:schemeClr val="tx1"/>
              </a:buClr>
              <a:buFont typeface="Arial" panose="020B0604020202020204" pitchFamily="34" charset="0"/>
              <a:buChar char="•"/>
            </a:pPr>
            <a:r>
              <a:rPr lang="en-US" dirty="0"/>
              <a:t>Understanding how app router works</a:t>
            </a:r>
          </a:p>
          <a:p>
            <a:pPr lvl="1">
              <a:buClr>
                <a:schemeClr val="tx1"/>
              </a:buCl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b="0" i="0" dirty="0">
                <a:solidFill>
                  <a:srgbClr val="444444"/>
                </a:solidFill>
                <a:effectLst/>
                <a:latin typeface="BentonSansRegular"/>
              </a:rPr>
              <a:t>Instead of letting the customer access this application directly, we will use the Application Router (App Router) which serves the following purposes.</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It is a NodeJS Application</a:t>
            </a:r>
          </a:p>
          <a:p>
            <a:pPr marL="342900" indent="-342900" algn="just">
              <a:buFontTx/>
              <a:buAutoNum type="arabicPeriod"/>
              <a:defRPr/>
            </a:pPr>
            <a:r>
              <a:rPr lang="en-US" b="0" i="0" dirty="0">
                <a:solidFill>
                  <a:srgbClr val="3C3C3C"/>
                </a:solidFill>
                <a:effectLst/>
                <a:latin typeface="BentonSansRegular"/>
              </a:rPr>
              <a:t>App Router is a general entry point into the application for web browsers- routing requests to the required services/routes.</a:t>
            </a:r>
          </a:p>
          <a:p>
            <a:pPr marL="342900" indent="-342900" algn="just">
              <a:buFontTx/>
              <a:buAutoNum type="arabicPeriod"/>
              <a:defRPr/>
            </a:pPr>
            <a:r>
              <a:rPr lang="en-US" b="0" i="0" dirty="0">
                <a:solidFill>
                  <a:srgbClr val="3C3C3C"/>
                </a:solidFill>
                <a:effectLst/>
                <a:latin typeface="BentonSansRegular"/>
              </a:rPr>
              <a:t>App Router handles multi-tenancy in applications. Each multi-tenant application has to deploy its own application router, and the application router handles requests of all tenants to the application. Refer </a:t>
            </a:r>
            <a:r>
              <a:rPr lang="en-US" b="0" i="0" u="none" strike="noStrike" dirty="0">
                <a:solidFill>
                  <a:srgbClr val="007DB8"/>
                </a:solidFill>
                <a:effectLst/>
                <a:latin typeface="BentonSansRegular"/>
                <a:hlinkClick r:id="rId3"/>
              </a:rPr>
              <a:t>here</a:t>
            </a:r>
            <a:r>
              <a:rPr lang="en-US" b="0" i="0" dirty="0">
                <a:solidFill>
                  <a:srgbClr val="3C3C3C"/>
                </a:solidFill>
                <a:effectLst/>
                <a:latin typeface="BentonSansRegular"/>
              </a:rPr>
              <a:t> for more details of the role of App Router in handling multi-tenancy.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IDP sends the login screen to the user, user authenticates and XSUAA release a JWT Token</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Routes takes this JWT Token, validates it and fowardAuthToken to the microservice</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configuration of each microservice to which we need to re-direct is managed using a configuration file which app router will use called </a:t>
            </a:r>
            <a:r>
              <a:rPr kumimoji="0" lang="en-US" sz="1800" b="1" i="0" u="none" strike="noStrike" kern="1200" cap="none" spc="0" normalizeH="0" baseline="0" noProof="0" dirty="0">
                <a:ln>
                  <a:noFill/>
                </a:ln>
                <a:solidFill>
                  <a:prstClr val="black"/>
                </a:solidFill>
                <a:effectLst/>
                <a:uLnTx/>
                <a:uFillTx/>
                <a:latin typeface="Calibri"/>
                <a:ea typeface="+mn-ea"/>
                <a:cs typeface="+mn-cs"/>
              </a:rPr>
              <a:t>xs-app.json</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3C78BA-3E9E-4734-85BB-124666351E8E}"/>
              </a:ext>
            </a:extLst>
          </p:cNvPr>
          <p:cNvPicPr>
            <a:picLocks noChangeAspect="1"/>
          </p:cNvPicPr>
          <p:nvPr/>
        </p:nvPicPr>
        <p:blipFill>
          <a:blip r:embed="rId4"/>
          <a:stretch>
            <a:fillRect/>
          </a:stretch>
        </p:blipFill>
        <p:spPr>
          <a:xfrm>
            <a:off x="4139921" y="3926787"/>
            <a:ext cx="4662372" cy="2742572"/>
          </a:xfrm>
          <a:prstGeom prst="rect">
            <a:avLst/>
          </a:prstGeom>
        </p:spPr>
      </p:pic>
    </p:spTree>
    <p:extLst>
      <p:ext uri="{BB962C8B-B14F-4D97-AF65-F5344CB8AC3E}">
        <p14:creationId xmlns:p14="http://schemas.microsoft.com/office/powerpoint/2010/main" val="247592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 Working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marL="342900" indent="-342900" algn="just">
              <a:buFont typeface="+mj-lt"/>
              <a:buAutoNum type="arabicPeriod"/>
            </a:pPr>
            <a:r>
              <a:rPr lang="en-US" b="0" i="0" dirty="0">
                <a:solidFill>
                  <a:srgbClr val="3C3C3C"/>
                </a:solidFill>
                <a:effectLst/>
              </a:rPr>
              <a:t>The browser sends its first request to the business app and hits the approuter. The approuter considers this as the initial request, because a session id is not included.</a:t>
            </a:r>
          </a:p>
          <a:p>
            <a:pPr marL="342900" indent="-342900" algn="just">
              <a:buFont typeface="+mj-lt"/>
              <a:buAutoNum type="arabicPeriod"/>
            </a:pPr>
            <a:r>
              <a:rPr lang="en-US" b="0" i="0" dirty="0">
                <a:solidFill>
                  <a:srgbClr val="3C3C3C"/>
                </a:solidFill>
                <a:effectLst/>
              </a:rPr>
              <a:t>The approuter redirects the request to the XSA UAA component. The URL for the redirect is taken from the variable VCAP_SERVICES of the approuter environment.</a:t>
            </a:r>
          </a:p>
          <a:p>
            <a:pPr marL="342900" indent="-342900" algn="just">
              <a:buFont typeface="+mj-lt"/>
              <a:buAutoNum type="arabicPeriod"/>
            </a:pPr>
            <a:r>
              <a:rPr lang="en-US" b="0" i="0" dirty="0">
                <a:solidFill>
                  <a:srgbClr val="3C3C3C"/>
                </a:solidFill>
                <a:effectLst/>
              </a:rPr>
              <a:t>The browser sends the request to the XSA UAA component. The XSA UAA considers this as the initial request, because a JWT token is not included.</a:t>
            </a:r>
          </a:p>
          <a:p>
            <a:pPr marL="342900" indent="-342900" algn="just">
              <a:buFont typeface="+mj-lt"/>
              <a:buAutoNum type="arabicPeriod"/>
            </a:pPr>
            <a:r>
              <a:rPr lang="en-US" b="0" i="0" dirty="0">
                <a:solidFill>
                  <a:srgbClr val="3C3C3C"/>
                </a:solidFill>
                <a:effectLst/>
              </a:rPr>
              <a:t>The XSA UAA redirects the request to the SAML 2.0 IdP. The URL for the redirect is taken from the configuration which was maintained when the trusted relationship between XSA UAA and SAML 2.0 IdP was set up.</a:t>
            </a:r>
          </a:p>
          <a:p>
            <a:pPr marL="342900" indent="-342900" algn="just">
              <a:buFont typeface="+mj-lt"/>
              <a:buAutoNum type="arabicPeriod"/>
            </a:pPr>
            <a:r>
              <a:rPr lang="en-US" b="0" i="0" dirty="0">
                <a:solidFill>
                  <a:srgbClr val="3C3C3C"/>
                </a:solidFill>
                <a:effectLst/>
              </a:rPr>
              <a:t>The browser sends the request to the SAML 2.0 IdP. The SAML 2.0 IdP considers this as the initial request, because authentication was not provided.</a:t>
            </a:r>
          </a:p>
          <a:p>
            <a:pPr marL="342900" indent="-342900" algn="just">
              <a:buFont typeface="+mj-lt"/>
              <a:buAutoNum type="arabicPeriod"/>
            </a:pPr>
            <a:r>
              <a:rPr lang="en-US" b="0" i="0" dirty="0">
                <a:solidFill>
                  <a:srgbClr val="3C3C3C"/>
                </a:solidFill>
                <a:effectLst/>
              </a:rPr>
              <a:t>The SAML 2.0 IdP responds with a login page.</a:t>
            </a:r>
          </a:p>
          <a:p>
            <a:pPr marL="342900" indent="-342900" algn="just">
              <a:buFont typeface="+mj-lt"/>
              <a:buAutoNum type="arabicPeriod"/>
            </a:pPr>
            <a:r>
              <a:rPr lang="en-US" b="0" i="0" dirty="0">
                <a:solidFill>
                  <a:srgbClr val="3C3C3C"/>
                </a:solidFill>
                <a:effectLst/>
              </a:rPr>
              <a:t>The user enters his credentials and sends a request with his credentials.</a:t>
            </a:r>
          </a:p>
          <a:p>
            <a:pPr marL="342900" indent="-342900" algn="just">
              <a:buFont typeface="+mj-lt"/>
              <a:buAutoNum type="arabicPeriod"/>
            </a:pPr>
            <a:r>
              <a:rPr lang="en-US" b="0" i="0" dirty="0">
                <a:solidFill>
                  <a:srgbClr val="3C3C3C"/>
                </a:solidFill>
                <a:effectLst/>
              </a:rPr>
              <a:t>The SAML 2.0 IdP authenticates the user, creates a SAML 2.0 Bearer Assertion and includes it in the response. The response is redirected back to the XSA UAA.</a:t>
            </a:r>
          </a:p>
          <a:p>
            <a:pPr marL="342900" indent="-342900" algn="just">
              <a:buFont typeface="+mj-lt"/>
              <a:buAutoNum type="arabicPeriod"/>
            </a:pPr>
            <a:r>
              <a:rPr lang="en-US" b="0" i="0" dirty="0">
                <a:solidFill>
                  <a:srgbClr val="3C3C3C"/>
                </a:solidFill>
                <a:effectLst/>
              </a:rPr>
              <a:t>The browser sends the request with the SAML 2.0 Bearer Assertion to the XSA UAA component. XSA UAA considers this request as authenticated and uses the information of the Bearer Assertion to create a JWT Token and an “Authorization Code”. XSA UAA keeps the JWT Token and includes the Authorization Code in the response. The response is redirected to the approuter.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40989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 Working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342900" indent="-342900" algn="just">
              <a:buFont typeface="+mj-lt"/>
              <a:buAutoNum type="arabicPeriod" startAt="10"/>
            </a:pPr>
            <a:r>
              <a:rPr lang="en-US" b="0" i="0" dirty="0">
                <a:solidFill>
                  <a:srgbClr val="3C3C3C"/>
                </a:solidFill>
                <a:effectLst/>
              </a:rPr>
              <a:t>The browser sends the request with the “Authorization Code” to the approuter. The approuter considers this request as authenticated and uses the “Authorization Code” to request the JWT Token from XSA UAA. The approuter uses his “clientid” and “clientsecret” to authenticate itself against XSA UAA.</a:t>
            </a:r>
          </a:p>
          <a:p>
            <a:pPr marL="342900" indent="-342900" algn="just">
              <a:buFont typeface="+mj-lt"/>
              <a:buAutoNum type="arabicPeriod" startAt="10"/>
            </a:pPr>
            <a:r>
              <a:rPr lang="en-US" b="0" i="0" dirty="0">
                <a:solidFill>
                  <a:srgbClr val="3C3C3C"/>
                </a:solidFill>
                <a:effectLst/>
              </a:rPr>
              <a:t>The XSA UAA component retrieves the JWT Token which was associated to the “Authorization Code” and includes it in the response.</a:t>
            </a:r>
          </a:p>
          <a:p>
            <a:pPr marL="342900" indent="-342900" algn="just">
              <a:buFont typeface="+mj-lt"/>
              <a:buAutoNum type="arabicPeriod" startAt="10"/>
            </a:pPr>
            <a:r>
              <a:rPr lang="en-US" b="0" i="0" dirty="0">
                <a:solidFill>
                  <a:srgbClr val="3C3C3C"/>
                </a:solidFill>
                <a:effectLst/>
              </a:rPr>
              <a:t>The approuter has now the JWT Token. It creates a session id and assigns it to the JWT Token. The JWT Token is added to the browser request and forwarded to the micro service.</a:t>
            </a:r>
          </a:p>
          <a:p>
            <a:pPr marL="342900" indent="-342900" algn="just">
              <a:buFont typeface="+mj-lt"/>
              <a:buAutoNum type="arabicPeriod" startAt="10"/>
            </a:pPr>
            <a:r>
              <a:rPr lang="en-US" b="0" i="0" dirty="0">
                <a:solidFill>
                  <a:srgbClr val="3C3C3C"/>
                </a:solidFill>
                <a:effectLst/>
              </a:rPr>
              <a:t>The approuter includes the session id in the response and routes the response back to the browser.</a:t>
            </a:r>
          </a:p>
          <a:p>
            <a:pPr marL="342900" indent="-342900" algn="just">
              <a:buFont typeface="+mj-lt"/>
              <a:buAutoNum type="arabicPeriod" startAt="10"/>
            </a:pPr>
            <a:r>
              <a:rPr lang="en-US" b="0" i="0" dirty="0">
                <a:solidFill>
                  <a:srgbClr val="3C3C3C"/>
                </a:solidFill>
                <a:effectLst/>
              </a:rPr>
              <a:t>Subsequent browser requests include the session id. The approuter derives the JWT Token from the session id, adds it to the subsequent request and forwards the request to the micro service.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15466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813F3201-4153-44F7-BD37-C50DCE6B6ECD}"/>
              </a:ext>
            </a:extLst>
          </p:cNvPr>
          <p:cNvSpPr/>
          <p:nvPr/>
        </p:nvSpPr>
        <p:spPr>
          <a:xfrm>
            <a:off x="7825073" y="2367422"/>
            <a:ext cx="1326382" cy="25801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Router</a:t>
            </a:r>
          </a:p>
          <a:p>
            <a:pPr algn="ctr"/>
            <a:r>
              <a:rPr lang="en-US" dirty="0">
                <a:solidFill>
                  <a:schemeClr val="tx1">
                    <a:lumMod val="95000"/>
                    <a:lumOff val="5000"/>
                  </a:schemeClr>
                </a:solidFill>
              </a:rPr>
              <a:t>xs-app.json</a:t>
            </a:r>
          </a:p>
        </p:txBody>
      </p:sp>
      <p:sp>
        <p:nvSpPr>
          <p:cNvPr id="7" name="Rectangle 6">
            <a:extLst>
              <a:ext uri="{FF2B5EF4-FFF2-40B4-BE49-F238E27FC236}">
                <a16:creationId xmlns:a16="http://schemas.microsoft.com/office/drawing/2014/main" id="{CE99E34C-0ED1-4C5C-8BD7-327529CB13EF}"/>
              </a:ext>
            </a:extLst>
          </p:cNvPr>
          <p:cNvSpPr/>
          <p:nvPr/>
        </p:nvSpPr>
        <p:spPr>
          <a:xfrm>
            <a:off x="1435004" y="6055082"/>
            <a:ext cx="4087747" cy="6715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XSUAA</a:t>
            </a:r>
          </a:p>
        </p:txBody>
      </p:sp>
      <p:sp>
        <p:nvSpPr>
          <p:cNvPr id="9" name="Rectangle 8">
            <a:extLst>
              <a:ext uri="{FF2B5EF4-FFF2-40B4-BE49-F238E27FC236}">
                <a16:creationId xmlns:a16="http://schemas.microsoft.com/office/drawing/2014/main" id="{CC56173C-E7CC-4216-A8FF-B9B7BA34C990}"/>
              </a:ext>
            </a:extLst>
          </p:cNvPr>
          <p:cNvSpPr/>
          <p:nvPr/>
        </p:nvSpPr>
        <p:spPr>
          <a:xfrm>
            <a:off x="2327031" y="535006"/>
            <a:ext cx="1475432" cy="6715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IdP</a:t>
            </a:r>
          </a:p>
        </p:txBody>
      </p:sp>
      <p:sp>
        <p:nvSpPr>
          <p:cNvPr id="10" name="Rectangle 9">
            <a:extLst>
              <a:ext uri="{FF2B5EF4-FFF2-40B4-BE49-F238E27FC236}">
                <a16:creationId xmlns:a16="http://schemas.microsoft.com/office/drawing/2014/main" id="{77679E0C-78AE-40E4-8721-06779D45E8B6}"/>
              </a:ext>
            </a:extLst>
          </p:cNvPr>
          <p:cNvSpPr/>
          <p:nvPr/>
        </p:nvSpPr>
        <p:spPr>
          <a:xfrm>
            <a:off x="9833946" y="4009405"/>
            <a:ext cx="1905081" cy="238145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Applications, other Resources and services</a:t>
            </a:r>
            <a:endParaRPr lang="en-US" dirty="0">
              <a:solidFill>
                <a:schemeClr val="tx1">
                  <a:lumMod val="95000"/>
                  <a:lumOff val="5000"/>
                </a:schemeClr>
              </a:solidFill>
            </a:endParaRPr>
          </a:p>
        </p:txBody>
      </p:sp>
      <p:sp>
        <p:nvSpPr>
          <p:cNvPr id="4" name="Rectangle: Rounded Corners 3">
            <a:extLst>
              <a:ext uri="{FF2B5EF4-FFF2-40B4-BE49-F238E27FC236}">
                <a16:creationId xmlns:a16="http://schemas.microsoft.com/office/drawing/2014/main" id="{EDEA1401-1E88-421F-8573-BA5721724226}"/>
              </a:ext>
            </a:extLst>
          </p:cNvPr>
          <p:cNvSpPr/>
          <p:nvPr/>
        </p:nvSpPr>
        <p:spPr>
          <a:xfrm>
            <a:off x="1691644" y="2462268"/>
            <a:ext cx="3593752" cy="226349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Browser</a:t>
            </a:r>
          </a:p>
        </p:txBody>
      </p:sp>
      <p:grpSp>
        <p:nvGrpSpPr>
          <p:cNvPr id="11" name="Group 10">
            <a:extLst>
              <a:ext uri="{FF2B5EF4-FFF2-40B4-BE49-F238E27FC236}">
                <a16:creationId xmlns:a16="http://schemas.microsoft.com/office/drawing/2014/main" id="{930652E9-1F16-43B4-B6D0-514173526FC3}"/>
              </a:ext>
            </a:extLst>
          </p:cNvPr>
          <p:cNvGrpSpPr/>
          <p:nvPr/>
        </p:nvGrpSpPr>
        <p:grpSpPr>
          <a:xfrm>
            <a:off x="185126" y="2367421"/>
            <a:ext cx="787659" cy="1404449"/>
            <a:chOff x="181990" y="2485388"/>
            <a:chExt cx="787659" cy="1404449"/>
          </a:xfrm>
        </p:grpSpPr>
        <p:pic>
          <p:nvPicPr>
            <p:cNvPr id="12" name="Picture 11">
              <a:extLst>
                <a:ext uri="{FF2B5EF4-FFF2-40B4-BE49-F238E27FC236}">
                  <a16:creationId xmlns:a16="http://schemas.microsoft.com/office/drawing/2014/main" id="{8662EADA-B122-4EE5-980A-7A767505558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990" y="2485388"/>
              <a:ext cx="787659" cy="1035117"/>
            </a:xfrm>
            <a:prstGeom prst="rect">
              <a:avLst/>
            </a:prstGeom>
          </p:spPr>
        </p:pic>
        <p:sp>
          <p:nvSpPr>
            <p:cNvPr id="13" name="TextBox 12">
              <a:extLst>
                <a:ext uri="{FF2B5EF4-FFF2-40B4-BE49-F238E27FC236}">
                  <a16:creationId xmlns:a16="http://schemas.microsoft.com/office/drawing/2014/main" id="{D74393C3-1B7B-413A-AED5-4AE01ED1718C}"/>
                </a:ext>
              </a:extLst>
            </p:cNvPr>
            <p:cNvSpPr txBox="1"/>
            <p:nvPr/>
          </p:nvSpPr>
          <p:spPr>
            <a:xfrm>
              <a:off x="245755" y="3520505"/>
              <a:ext cx="660128" cy="369332"/>
            </a:xfrm>
            <a:prstGeom prst="rect">
              <a:avLst/>
            </a:prstGeom>
            <a:noFill/>
          </p:spPr>
          <p:txBody>
            <a:bodyPr wrap="square" rtlCol="0">
              <a:spAutoFit/>
            </a:bodyPr>
            <a:lstStyle/>
            <a:p>
              <a:pPr algn="ctr"/>
              <a:r>
                <a:rPr lang="en-US" dirty="0"/>
                <a:t>User</a:t>
              </a:r>
            </a:p>
          </p:txBody>
        </p:sp>
      </p:grpSp>
      <p:cxnSp>
        <p:nvCxnSpPr>
          <p:cNvPr id="6" name="Straight Arrow Connector 5">
            <a:extLst>
              <a:ext uri="{FF2B5EF4-FFF2-40B4-BE49-F238E27FC236}">
                <a16:creationId xmlns:a16="http://schemas.microsoft.com/office/drawing/2014/main" id="{2186250D-3641-48A9-ACE9-B72508D81581}"/>
              </a:ext>
            </a:extLst>
          </p:cNvPr>
          <p:cNvCxnSpPr>
            <a:cxnSpLocks/>
            <a:stCxn id="12" idx="3"/>
          </p:cNvCxnSpPr>
          <p:nvPr/>
        </p:nvCxnSpPr>
        <p:spPr>
          <a:xfrm>
            <a:off x="972785" y="2884980"/>
            <a:ext cx="69783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B25FEBBF-3771-4A84-8FC6-7FDD79AE4D72}"/>
              </a:ext>
            </a:extLst>
          </p:cNvPr>
          <p:cNvCxnSpPr>
            <a:cxnSpLocks/>
          </p:cNvCxnSpPr>
          <p:nvPr/>
        </p:nvCxnSpPr>
        <p:spPr>
          <a:xfrm>
            <a:off x="5302029" y="2783393"/>
            <a:ext cx="254017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E96B67D-0915-4B9D-8C8F-EDD1AD12B1A2}"/>
              </a:ext>
            </a:extLst>
          </p:cNvPr>
          <p:cNvCxnSpPr>
            <a:cxnSpLocks/>
          </p:cNvCxnSpPr>
          <p:nvPr/>
        </p:nvCxnSpPr>
        <p:spPr>
          <a:xfrm flipH="1" flipV="1">
            <a:off x="5285396" y="3277845"/>
            <a:ext cx="2540176" cy="85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9FB847E7-CE87-4D3F-9002-FD759E0148F9}"/>
              </a:ext>
            </a:extLst>
          </p:cNvPr>
          <p:cNvSpPr txBox="1"/>
          <p:nvPr/>
        </p:nvSpPr>
        <p:spPr>
          <a:xfrm>
            <a:off x="5447202" y="2414061"/>
            <a:ext cx="2411604" cy="369332"/>
          </a:xfrm>
          <a:prstGeom prst="rect">
            <a:avLst/>
          </a:prstGeom>
          <a:noFill/>
        </p:spPr>
        <p:txBody>
          <a:bodyPr wrap="square" rtlCol="0">
            <a:spAutoFit/>
          </a:bodyPr>
          <a:lstStyle/>
          <a:p>
            <a:r>
              <a:rPr lang="en-US" dirty="0"/>
              <a:t>Request to App Router</a:t>
            </a:r>
          </a:p>
        </p:txBody>
      </p:sp>
      <p:sp>
        <p:nvSpPr>
          <p:cNvPr id="21" name="TextBox 20">
            <a:extLst>
              <a:ext uri="{FF2B5EF4-FFF2-40B4-BE49-F238E27FC236}">
                <a16:creationId xmlns:a16="http://schemas.microsoft.com/office/drawing/2014/main" id="{339FA1D8-38DD-4D76-88F4-AEEA95B8FC08}"/>
              </a:ext>
            </a:extLst>
          </p:cNvPr>
          <p:cNvSpPr txBox="1"/>
          <p:nvPr/>
        </p:nvSpPr>
        <p:spPr>
          <a:xfrm>
            <a:off x="5726063" y="2966348"/>
            <a:ext cx="2082961" cy="369332"/>
          </a:xfrm>
          <a:prstGeom prst="rect">
            <a:avLst/>
          </a:prstGeom>
          <a:noFill/>
        </p:spPr>
        <p:txBody>
          <a:bodyPr wrap="square" rtlCol="0">
            <a:spAutoFit/>
          </a:bodyPr>
          <a:lstStyle/>
          <a:p>
            <a:r>
              <a:rPr lang="en-US" dirty="0"/>
              <a:t>Redirect to XSUAA</a:t>
            </a:r>
          </a:p>
        </p:txBody>
      </p:sp>
      <p:cxnSp>
        <p:nvCxnSpPr>
          <p:cNvPr id="24" name="Straight Arrow Connector 23">
            <a:extLst>
              <a:ext uri="{FF2B5EF4-FFF2-40B4-BE49-F238E27FC236}">
                <a16:creationId xmlns:a16="http://schemas.microsoft.com/office/drawing/2014/main" id="{99EF0611-EDE6-4E60-A591-09174FCE07AC}"/>
              </a:ext>
            </a:extLst>
          </p:cNvPr>
          <p:cNvCxnSpPr>
            <a:cxnSpLocks/>
          </p:cNvCxnSpPr>
          <p:nvPr/>
        </p:nvCxnSpPr>
        <p:spPr>
          <a:xfrm>
            <a:off x="2150347" y="4710656"/>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4223DE8C-E307-40A6-AA87-AA716C5C9F37}"/>
              </a:ext>
            </a:extLst>
          </p:cNvPr>
          <p:cNvCxnSpPr>
            <a:cxnSpLocks/>
          </p:cNvCxnSpPr>
          <p:nvPr/>
        </p:nvCxnSpPr>
        <p:spPr>
          <a:xfrm flipH="1" flipV="1">
            <a:off x="2458890" y="4708227"/>
            <a:ext cx="7307"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B6615405-0762-40FB-9230-478F8C41E4CF}"/>
              </a:ext>
            </a:extLst>
          </p:cNvPr>
          <p:cNvCxnSpPr>
            <a:cxnSpLocks/>
          </p:cNvCxnSpPr>
          <p:nvPr/>
        </p:nvCxnSpPr>
        <p:spPr>
          <a:xfrm flipV="1">
            <a:off x="2662814" y="1206570"/>
            <a:ext cx="0" cy="128479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F0570455-5678-4D65-BF3D-AE6B2529C646}"/>
              </a:ext>
            </a:extLst>
          </p:cNvPr>
          <p:cNvCxnSpPr>
            <a:cxnSpLocks/>
          </p:cNvCxnSpPr>
          <p:nvPr/>
        </p:nvCxnSpPr>
        <p:spPr>
          <a:xfrm>
            <a:off x="3426488" y="1206570"/>
            <a:ext cx="0" cy="128479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F78FB807-2C42-4B91-83CD-F9E814BE2CBC}"/>
              </a:ext>
            </a:extLst>
          </p:cNvPr>
          <p:cNvSpPr txBox="1"/>
          <p:nvPr/>
        </p:nvSpPr>
        <p:spPr>
          <a:xfrm>
            <a:off x="1155775" y="4758253"/>
            <a:ext cx="964822" cy="1200329"/>
          </a:xfrm>
          <a:prstGeom prst="rect">
            <a:avLst/>
          </a:prstGeom>
          <a:noFill/>
        </p:spPr>
        <p:txBody>
          <a:bodyPr wrap="square" rtlCol="0">
            <a:spAutoFit/>
          </a:bodyPr>
          <a:lstStyle/>
          <a:p>
            <a:pPr algn="r"/>
            <a:r>
              <a:rPr lang="en-US" dirty="0"/>
              <a:t>Initial</a:t>
            </a:r>
          </a:p>
          <a:p>
            <a:pPr algn="r"/>
            <a:r>
              <a:rPr lang="en-US" dirty="0"/>
              <a:t>Request to XSUAA</a:t>
            </a:r>
          </a:p>
        </p:txBody>
      </p:sp>
      <p:sp>
        <p:nvSpPr>
          <p:cNvPr id="36" name="TextBox 35">
            <a:extLst>
              <a:ext uri="{FF2B5EF4-FFF2-40B4-BE49-F238E27FC236}">
                <a16:creationId xmlns:a16="http://schemas.microsoft.com/office/drawing/2014/main" id="{62E6620F-20BB-4E9A-A056-1845CD77D8A9}"/>
              </a:ext>
            </a:extLst>
          </p:cNvPr>
          <p:cNvSpPr txBox="1"/>
          <p:nvPr/>
        </p:nvSpPr>
        <p:spPr>
          <a:xfrm>
            <a:off x="2482246" y="4822267"/>
            <a:ext cx="964822" cy="923330"/>
          </a:xfrm>
          <a:prstGeom prst="rect">
            <a:avLst/>
          </a:prstGeom>
          <a:noFill/>
        </p:spPr>
        <p:txBody>
          <a:bodyPr wrap="square" rtlCol="0">
            <a:spAutoFit/>
          </a:bodyPr>
          <a:lstStyle/>
          <a:p>
            <a:r>
              <a:rPr lang="en-US" dirty="0"/>
              <a:t>Redirect to the IdP</a:t>
            </a:r>
          </a:p>
        </p:txBody>
      </p:sp>
      <p:sp>
        <p:nvSpPr>
          <p:cNvPr id="37" name="TextBox 36">
            <a:extLst>
              <a:ext uri="{FF2B5EF4-FFF2-40B4-BE49-F238E27FC236}">
                <a16:creationId xmlns:a16="http://schemas.microsoft.com/office/drawing/2014/main" id="{09FC3BDA-D06E-4492-932E-B8B83861E4B2}"/>
              </a:ext>
            </a:extLst>
          </p:cNvPr>
          <p:cNvSpPr txBox="1"/>
          <p:nvPr/>
        </p:nvSpPr>
        <p:spPr>
          <a:xfrm>
            <a:off x="1691644" y="1376631"/>
            <a:ext cx="964822" cy="646331"/>
          </a:xfrm>
          <a:prstGeom prst="rect">
            <a:avLst/>
          </a:prstGeom>
          <a:noFill/>
        </p:spPr>
        <p:txBody>
          <a:bodyPr wrap="square" rtlCol="0">
            <a:spAutoFit/>
          </a:bodyPr>
          <a:lstStyle/>
          <a:p>
            <a:pPr algn="r"/>
            <a:r>
              <a:rPr lang="en-US" dirty="0"/>
              <a:t>Request to IdP</a:t>
            </a:r>
          </a:p>
        </p:txBody>
      </p:sp>
      <p:sp>
        <p:nvSpPr>
          <p:cNvPr id="38" name="TextBox 37">
            <a:extLst>
              <a:ext uri="{FF2B5EF4-FFF2-40B4-BE49-F238E27FC236}">
                <a16:creationId xmlns:a16="http://schemas.microsoft.com/office/drawing/2014/main" id="{C380E9C2-15B3-43C5-A909-B4CBD9C3F9B1}"/>
              </a:ext>
            </a:extLst>
          </p:cNvPr>
          <p:cNvSpPr txBox="1"/>
          <p:nvPr/>
        </p:nvSpPr>
        <p:spPr>
          <a:xfrm>
            <a:off x="3449141" y="1302186"/>
            <a:ext cx="1842499" cy="923330"/>
          </a:xfrm>
          <a:prstGeom prst="rect">
            <a:avLst/>
          </a:prstGeom>
          <a:noFill/>
        </p:spPr>
        <p:txBody>
          <a:bodyPr wrap="square" rtlCol="0">
            <a:spAutoFit/>
          </a:bodyPr>
          <a:lstStyle/>
          <a:p>
            <a:r>
              <a:rPr lang="en-US" dirty="0"/>
              <a:t>Redirect to the XSUAA with </a:t>
            </a:r>
            <a:r>
              <a:rPr lang="en-US" b="0" i="0" dirty="0">
                <a:solidFill>
                  <a:srgbClr val="3C3C3C"/>
                </a:solidFill>
                <a:effectLst/>
                <a:latin typeface="BentonSansRegular"/>
              </a:rPr>
              <a:t>Bearer Token</a:t>
            </a:r>
            <a:endParaRPr lang="en-US" dirty="0"/>
          </a:p>
        </p:txBody>
      </p:sp>
      <p:sp>
        <p:nvSpPr>
          <p:cNvPr id="39" name="TextBox 38">
            <a:extLst>
              <a:ext uri="{FF2B5EF4-FFF2-40B4-BE49-F238E27FC236}">
                <a16:creationId xmlns:a16="http://schemas.microsoft.com/office/drawing/2014/main" id="{A81CC8B6-F12B-426E-B369-DC6C10ABB243}"/>
              </a:ext>
            </a:extLst>
          </p:cNvPr>
          <p:cNvSpPr txBox="1"/>
          <p:nvPr/>
        </p:nvSpPr>
        <p:spPr>
          <a:xfrm>
            <a:off x="1024932" y="105857"/>
            <a:ext cx="3727938" cy="646331"/>
          </a:xfrm>
          <a:prstGeom prst="rect">
            <a:avLst/>
          </a:prstGeom>
          <a:noFill/>
        </p:spPr>
        <p:txBody>
          <a:bodyPr wrap="square" rtlCol="0">
            <a:spAutoFit/>
          </a:bodyPr>
          <a:lstStyle/>
          <a:p>
            <a:r>
              <a:rPr lang="en-US" dirty="0"/>
              <a:t>Authenticate the user by getting the login details</a:t>
            </a:r>
          </a:p>
        </p:txBody>
      </p:sp>
      <p:cxnSp>
        <p:nvCxnSpPr>
          <p:cNvPr id="51" name="Straight Arrow Connector 50">
            <a:extLst>
              <a:ext uri="{FF2B5EF4-FFF2-40B4-BE49-F238E27FC236}">
                <a16:creationId xmlns:a16="http://schemas.microsoft.com/office/drawing/2014/main" id="{F50639A5-FAC3-4BBD-BF88-25A4FA50ED9F}"/>
              </a:ext>
            </a:extLst>
          </p:cNvPr>
          <p:cNvCxnSpPr>
            <a:cxnSpLocks/>
          </p:cNvCxnSpPr>
          <p:nvPr/>
        </p:nvCxnSpPr>
        <p:spPr>
          <a:xfrm>
            <a:off x="3617405" y="4709155"/>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D9D48A5D-5A47-421E-B9E1-0F2962742C55}"/>
              </a:ext>
            </a:extLst>
          </p:cNvPr>
          <p:cNvSpPr txBox="1"/>
          <p:nvPr/>
        </p:nvSpPr>
        <p:spPr>
          <a:xfrm>
            <a:off x="3630096" y="4822267"/>
            <a:ext cx="945800" cy="1200329"/>
          </a:xfrm>
          <a:prstGeom prst="rect">
            <a:avLst/>
          </a:prstGeom>
          <a:noFill/>
        </p:spPr>
        <p:txBody>
          <a:bodyPr wrap="square" rtlCol="0">
            <a:spAutoFit/>
          </a:bodyPr>
          <a:lstStyle/>
          <a:p>
            <a:r>
              <a:rPr lang="en-US" dirty="0"/>
              <a:t>Request with Bearer Token</a:t>
            </a:r>
          </a:p>
        </p:txBody>
      </p:sp>
      <p:cxnSp>
        <p:nvCxnSpPr>
          <p:cNvPr id="57" name="Straight Arrow Connector 56">
            <a:extLst>
              <a:ext uri="{FF2B5EF4-FFF2-40B4-BE49-F238E27FC236}">
                <a16:creationId xmlns:a16="http://schemas.microsoft.com/office/drawing/2014/main" id="{818E73A6-5CE3-4E54-9B29-1B07A442131B}"/>
              </a:ext>
            </a:extLst>
          </p:cNvPr>
          <p:cNvCxnSpPr/>
          <p:nvPr/>
        </p:nvCxnSpPr>
        <p:spPr>
          <a:xfrm flipV="1">
            <a:off x="4752870" y="4708227"/>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F831BB09-CF01-48C6-91B2-597A6AD1E061}"/>
              </a:ext>
            </a:extLst>
          </p:cNvPr>
          <p:cNvSpPr txBox="1"/>
          <p:nvPr/>
        </p:nvSpPr>
        <p:spPr>
          <a:xfrm>
            <a:off x="4759329" y="4908721"/>
            <a:ext cx="1655779" cy="923330"/>
          </a:xfrm>
          <a:prstGeom prst="rect">
            <a:avLst/>
          </a:prstGeom>
          <a:noFill/>
        </p:spPr>
        <p:txBody>
          <a:bodyPr wrap="square" rtlCol="0">
            <a:spAutoFit/>
          </a:bodyPr>
          <a:lstStyle/>
          <a:p>
            <a:r>
              <a:rPr lang="en-US" dirty="0"/>
              <a:t>Redirect to App router with JWT Token</a:t>
            </a:r>
          </a:p>
        </p:txBody>
      </p:sp>
      <p:cxnSp>
        <p:nvCxnSpPr>
          <p:cNvPr id="60" name="Straight Arrow Connector 59">
            <a:extLst>
              <a:ext uri="{FF2B5EF4-FFF2-40B4-BE49-F238E27FC236}">
                <a16:creationId xmlns:a16="http://schemas.microsoft.com/office/drawing/2014/main" id="{4BEC2393-8444-4CDE-B0ED-F72F00871D7C}"/>
              </a:ext>
            </a:extLst>
          </p:cNvPr>
          <p:cNvCxnSpPr>
            <a:cxnSpLocks/>
          </p:cNvCxnSpPr>
          <p:nvPr/>
        </p:nvCxnSpPr>
        <p:spPr>
          <a:xfrm>
            <a:off x="5302029" y="3771870"/>
            <a:ext cx="252304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13920482-A843-43AE-BB95-06643713FB37}"/>
              </a:ext>
            </a:extLst>
          </p:cNvPr>
          <p:cNvSpPr txBox="1"/>
          <p:nvPr/>
        </p:nvSpPr>
        <p:spPr>
          <a:xfrm>
            <a:off x="5335762" y="3399034"/>
            <a:ext cx="2523044" cy="369332"/>
          </a:xfrm>
          <a:prstGeom prst="rect">
            <a:avLst/>
          </a:prstGeom>
          <a:noFill/>
        </p:spPr>
        <p:txBody>
          <a:bodyPr wrap="square" rtlCol="0">
            <a:spAutoFit/>
          </a:bodyPr>
          <a:lstStyle/>
          <a:p>
            <a:r>
              <a:rPr lang="en-US" dirty="0"/>
              <a:t>Request with JWT Token</a:t>
            </a:r>
          </a:p>
        </p:txBody>
      </p:sp>
      <p:cxnSp>
        <p:nvCxnSpPr>
          <p:cNvPr id="64" name="Straight Arrow Connector 63">
            <a:extLst>
              <a:ext uri="{FF2B5EF4-FFF2-40B4-BE49-F238E27FC236}">
                <a16:creationId xmlns:a16="http://schemas.microsoft.com/office/drawing/2014/main" id="{702381CB-6741-459F-B6AA-47B2B45341B1}"/>
              </a:ext>
            </a:extLst>
          </p:cNvPr>
          <p:cNvCxnSpPr/>
          <p:nvPr/>
        </p:nvCxnSpPr>
        <p:spPr>
          <a:xfrm flipH="1">
            <a:off x="5285396" y="4139921"/>
            <a:ext cx="253967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65" name="TextBox 64">
            <a:extLst>
              <a:ext uri="{FF2B5EF4-FFF2-40B4-BE49-F238E27FC236}">
                <a16:creationId xmlns:a16="http://schemas.microsoft.com/office/drawing/2014/main" id="{25909872-1A82-4E91-8E6F-8EF8D5320C34}"/>
              </a:ext>
            </a:extLst>
          </p:cNvPr>
          <p:cNvSpPr txBox="1"/>
          <p:nvPr/>
        </p:nvSpPr>
        <p:spPr>
          <a:xfrm>
            <a:off x="5425179" y="3865286"/>
            <a:ext cx="2336642" cy="369332"/>
          </a:xfrm>
          <a:prstGeom prst="rect">
            <a:avLst/>
          </a:prstGeom>
          <a:noFill/>
        </p:spPr>
        <p:txBody>
          <a:bodyPr wrap="square" rtlCol="0">
            <a:spAutoFit/>
          </a:bodyPr>
          <a:lstStyle/>
          <a:p>
            <a:r>
              <a:rPr lang="en-US" dirty="0"/>
              <a:t>Redirect to Application</a:t>
            </a:r>
          </a:p>
        </p:txBody>
      </p:sp>
      <p:cxnSp>
        <p:nvCxnSpPr>
          <p:cNvPr id="67" name="Connector: Elbow 66">
            <a:extLst>
              <a:ext uri="{FF2B5EF4-FFF2-40B4-BE49-F238E27FC236}">
                <a16:creationId xmlns:a16="http://schemas.microsoft.com/office/drawing/2014/main" id="{7292C83F-9D8A-41FF-A64C-8E03BAD6B686}"/>
              </a:ext>
            </a:extLst>
          </p:cNvPr>
          <p:cNvCxnSpPr>
            <a:cxnSpLocks/>
            <a:endCxn id="10" idx="1"/>
          </p:cNvCxnSpPr>
          <p:nvPr/>
        </p:nvCxnSpPr>
        <p:spPr>
          <a:xfrm>
            <a:off x="5181394" y="4544103"/>
            <a:ext cx="4652552" cy="656032"/>
          </a:xfrm>
          <a:prstGeom prst="bentConnector3">
            <a:avLst>
              <a:gd name="adj1" fmla="val 50000"/>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98B8731F-63D5-49B6-A977-2896812C5884}"/>
              </a:ext>
            </a:extLst>
          </p:cNvPr>
          <p:cNvSpPr txBox="1"/>
          <p:nvPr/>
        </p:nvSpPr>
        <p:spPr>
          <a:xfrm>
            <a:off x="4885428" y="2884979"/>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1</a:t>
            </a:r>
          </a:p>
        </p:txBody>
      </p:sp>
      <p:sp>
        <p:nvSpPr>
          <p:cNvPr id="71" name="TextBox 70">
            <a:extLst>
              <a:ext uri="{FF2B5EF4-FFF2-40B4-BE49-F238E27FC236}">
                <a16:creationId xmlns:a16="http://schemas.microsoft.com/office/drawing/2014/main" id="{4448DD02-43E0-42F4-B86F-C721C592F799}"/>
              </a:ext>
            </a:extLst>
          </p:cNvPr>
          <p:cNvSpPr txBox="1"/>
          <p:nvPr/>
        </p:nvSpPr>
        <p:spPr>
          <a:xfrm>
            <a:off x="2206869" y="4184153"/>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2</a:t>
            </a:r>
          </a:p>
        </p:txBody>
      </p:sp>
      <p:sp>
        <p:nvSpPr>
          <p:cNvPr id="72" name="TextBox 71">
            <a:extLst>
              <a:ext uri="{FF2B5EF4-FFF2-40B4-BE49-F238E27FC236}">
                <a16:creationId xmlns:a16="http://schemas.microsoft.com/office/drawing/2014/main" id="{92CBE91B-F991-4FBE-AA35-9BB24E8F3C7D}"/>
              </a:ext>
            </a:extLst>
          </p:cNvPr>
          <p:cNvSpPr txBox="1"/>
          <p:nvPr/>
        </p:nvSpPr>
        <p:spPr>
          <a:xfrm>
            <a:off x="2887195" y="2511794"/>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3</a:t>
            </a:r>
          </a:p>
        </p:txBody>
      </p:sp>
      <p:sp>
        <p:nvSpPr>
          <p:cNvPr id="73" name="TextBox 72">
            <a:extLst>
              <a:ext uri="{FF2B5EF4-FFF2-40B4-BE49-F238E27FC236}">
                <a16:creationId xmlns:a16="http://schemas.microsoft.com/office/drawing/2014/main" id="{73C96C63-D543-4F71-B19D-751BC931865D}"/>
              </a:ext>
            </a:extLst>
          </p:cNvPr>
          <p:cNvSpPr txBox="1"/>
          <p:nvPr/>
        </p:nvSpPr>
        <p:spPr>
          <a:xfrm>
            <a:off x="4044442" y="4331304"/>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4</a:t>
            </a:r>
          </a:p>
        </p:txBody>
      </p:sp>
      <p:sp>
        <p:nvSpPr>
          <p:cNvPr id="74" name="TextBox 73">
            <a:extLst>
              <a:ext uri="{FF2B5EF4-FFF2-40B4-BE49-F238E27FC236}">
                <a16:creationId xmlns:a16="http://schemas.microsoft.com/office/drawing/2014/main" id="{D6F9E841-7418-414F-B26A-C6E9B0955C4A}"/>
              </a:ext>
            </a:extLst>
          </p:cNvPr>
          <p:cNvSpPr txBox="1"/>
          <p:nvPr/>
        </p:nvSpPr>
        <p:spPr>
          <a:xfrm>
            <a:off x="4910088" y="3805373"/>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5</a:t>
            </a:r>
          </a:p>
        </p:txBody>
      </p:sp>
      <p:sp>
        <p:nvSpPr>
          <p:cNvPr id="75" name="TextBox 74">
            <a:extLst>
              <a:ext uri="{FF2B5EF4-FFF2-40B4-BE49-F238E27FC236}">
                <a16:creationId xmlns:a16="http://schemas.microsoft.com/office/drawing/2014/main" id="{4B2FB8F6-416E-4C67-B226-A29ADE712F85}"/>
              </a:ext>
            </a:extLst>
          </p:cNvPr>
          <p:cNvSpPr txBox="1"/>
          <p:nvPr/>
        </p:nvSpPr>
        <p:spPr>
          <a:xfrm>
            <a:off x="7157755" y="5283932"/>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6</a:t>
            </a:r>
          </a:p>
        </p:txBody>
      </p:sp>
    </p:spTree>
    <p:extLst>
      <p:ext uri="{BB962C8B-B14F-4D97-AF65-F5344CB8AC3E}">
        <p14:creationId xmlns:p14="http://schemas.microsoft.com/office/powerpoint/2010/main" val="1140237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290+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29000+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Generated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75466" cy="4524315"/>
          </a:xfrm>
          <a:prstGeom prst="rect">
            <a:avLst/>
          </a:prstGeom>
          <a:noFill/>
        </p:spPr>
        <p:txBody>
          <a:bodyPr wrap="square" rtlCol="0">
            <a:spAutoFit/>
          </a:bodyPr>
          <a:lstStyle/>
          <a:p>
            <a:pPr algn="just"/>
            <a:r>
              <a:rPr lang="en-US" dirty="0"/>
              <a:t>The project will be created inside the app folder of our main project. It will contain the UI5 project folder and a .cds file.</a:t>
            </a:r>
          </a:p>
          <a:p>
            <a:pPr marL="285750" indent="-285750" algn="just">
              <a:buFontTx/>
              <a:buChar char="-"/>
            </a:pPr>
            <a:r>
              <a:rPr lang="en-US" dirty="0"/>
              <a:t>This </a:t>
            </a:r>
            <a:r>
              <a:rPr lang="en-US" b="1" dirty="0"/>
              <a:t>services.cds </a:t>
            </a:r>
            <a:r>
              <a:rPr lang="en-US" dirty="0"/>
              <a:t>file will point the </a:t>
            </a:r>
            <a:r>
              <a:rPr lang="en-US" b="1" dirty="0"/>
              <a:t>annotations.cds</a:t>
            </a:r>
            <a:r>
              <a:rPr lang="en-US" dirty="0"/>
              <a:t> file in the </a:t>
            </a:r>
            <a:r>
              <a:rPr lang="en-US" b="1" dirty="0"/>
              <a:t>purchaseorderapp</a:t>
            </a:r>
            <a:r>
              <a:rPr lang="en-US" dirty="0"/>
              <a:t> folder.</a:t>
            </a:r>
          </a:p>
          <a:p>
            <a:pPr marL="285750" indent="-285750" algn="just">
              <a:buFontTx/>
              <a:buChar char="-"/>
            </a:pPr>
            <a:r>
              <a:rPr lang="en-US" dirty="0"/>
              <a:t>The main project folder contains </a:t>
            </a:r>
            <a:r>
              <a:rPr lang="en-US" b="1" dirty="0"/>
              <a:t>webapp</a:t>
            </a:r>
            <a:r>
              <a:rPr lang="en-US" dirty="0"/>
              <a:t> </a:t>
            </a:r>
            <a:r>
              <a:rPr lang="en-US" b="1" dirty="0"/>
              <a:t>folder</a:t>
            </a:r>
            <a:r>
              <a:rPr lang="en-US" dirty="0"/>
              <a:t>, </a:t>
            </a:r>
            <a:r>
              <a:rPr lang="en-US" b="1" dirty="0"/>
              <a:t>annotations.cds </a:t>
            </a:r>
            <a:r>
              <a:rPr lang="en-US" dirty="0"/>
              <a:t>file and </a:t>
            </a:r>
            <a:r>
              <a:rPr lang="en-US" b="1" dirty="0"/>
              <a:t>package.json</a:t>
            </a:r>
          </a:p>
          <a:p>
            <a:pPr marL="285750" indent="-285750" algn="just">
              <a:buFontTx/>
              <a:buChar char="-"/>
            </a:pPr>
            <a:r>
              <a:rPr lang="en-US" b="1" dirty="0"/>
              <a:t>Annotations.cds: - </a:t>
            </a:r>
            <a:r>
              <a:rPr lang="en-US" dirty="0"/>
              <a:t>In this file we will create our applications user-interface with the help of UI annotations.</a:t>
            </a:r>
          </a:p>
          <a:p>
            <a:pPr marL="285750" indent="-285750" algn="just">
              <a:buFontTx/>
              <a:buChar char="-"/>
            </a:pPr>
            <a:r>
              <a:rPr lang="en-US" b="1" dirty="0"/>
              <a:t>webapp folder: - </a:t>
            </a:r>
            <a:r>
              <a:rPr lang="en-US" dirty="0"/>
              <a:t>It contains the </a:t>
            </a:r>
            <a:r>
              <a:rPr lang="en-US" b="1" dirty="0"/>
              <a:t>starting point of the application </a:t>
            </a:r>
            <a:r>
              <a:rPr lang="en-US" dirty="0"/>
              <a:t>(</a:t>
            </a:r>
            <a:r>
              <a:rPr lang="en-US" b="1" dirty="0"/>
              <a:t>index.html</a:t>
            </a:r>
            <a:r>
              <a:rPr lang="en-US" dirty="0"/>
              <a:t>), </a:t>
            </a:r>
            <a:r>
              <a:rPr lang="en-US" b="1" dirty="0"/>
              <a:t>application descriptor </a:t>
            </a:r>
            <a:r>
              <a:rPr lang="en-US" dirty="0"/>
              <a:t>(</a:t>
            </a:r>
            <a:r>
              <a:rPr lang="en-US" b="1" dirty="0"/>
              <a:t>manifest.json</a:t>
            </a:r>
            <a:r>
              <a:rPr lang="en-US" dirty="0"/>
              <a:t>) and </a:t>
            </a:r>
            <a:r>
              <a:rPr lang="en-US" b="1" dirty="0"/>
              <a:t>component.js </a:t>
            </a:r>
            <a:r>
              <a:rPr lang="en-US" dirty="0"/>
              <a:t>file.</a:t>
            </a:r>
          </a:p>
          <a:p>
            <a:pPr marL="285750" indent="-285750" algn="just">
              <a:buFontTx/>
              <a:buChar char="-"/>
            </a:pPr>
            <a:r>
              <a:rPr lang="en-US" b="1" dirty="0"/>
              <a:t>package.json: - </a:t>
            </a:r>
            <a:r>
              <a:rPr lang="en-US" dirty="0"/>
              <a:t>It contains the information about the dependencies used by the project.</a:t>
            </a:r>
            <a:r>
              <a:rPr lang="en-US" b="1" dirty="0"/>
              <a:t> </a:t>
            </a:r>
          </a:p>
          <a:p>
            <a:pPr marL="285750" indent="-285750" algn="just">
              <a:buFontTx/>
              <a:buChar char="-"/>
            </a:pPr>
            <a:r>
              <a:rPr lang="en-US" b="1" dirty="0"/>
              <a:t>Component.js: - </a:t>
            </a:r>
            <a:r>
              <a:rPr lang="en-US" dirty="0"/>
              <a:t>It contains the linkage to the manifest.json file.</a:t>
            </a:r>
          </a:p>
          <a:p>
            <a:pPr marL="285750" indent="-285750" algn="just">
              <a:buFontTx/>
              <a:buChar char="-"/>
            </a:pPr>
            <a:r>
              <a:rPr lang="en-US" b="1" dirty="0"/>
              <a:t>Manifest.json: - </a:t>
            </a:r>
            <a:r>
              <a:rPr lang="en-US" dirty="0"/>
              <a:t>It contains all the information about the application like, service binding of app, views, models, templates used to build app, routing of the app, etc.</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A2E199C-D34A-4123-9D36-8B2573675F7A}"/>
              </a:ext>
            </a:extLst>
          </p:cNvPr>
          <p:cNvPicPr>
            <a:picLocks noChangeAspect="1"/>
          </p:cNvPicPr>
          <p:nvPr/>
        </p:nvPicPr>
        <p:blipFill>
          <a:blip r:embed="rId3"/>
          <a:stretch>
            <a:fillRect/>
          </a:stretch>
        </p:blipFill>
        <p:spPr>
          <a:xfrm>
            <a:off x="7869355" y="896528"/>
            <a:ext cx="3869672" cy="3480897"/>
          </a:xfrm>
          <a:prstGeom prst="rect">
            <a:avLst/>
          </a:prstGeom>
        </p:spPr>
      </p:pic>
    </p:spTree>
    <p:extLst>
      <p:ext uri="{BB962C8B-B14F-4D97-AF65-F5344CB8AC3E}">
        <p14:creationId xmlns:p14="http://schemas.microsoft.com/office/powerpoint/2010/main" val="464538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Create LRP using template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39035" cy="2308324"/>
          </a:xfrm>
          <a:prstGeom prst="rect">
            <a:avLst/>
          </a:prstGeom>
          <a:noFill/>
        </p:spPr>
        <p:txBody>
          <a:bodyPr wrap="square" rtlCol="0">
            <a:spAutoFit/>
          </a:bodyPr>
          <a:lstStyle/>
          <a:p>
            <a:r>
              <a:rPr lang="en-US" dirty="0"/>
              <a:t>Create a list report application in our firstcapm project using the template wizard. Follow the steps given on the previous slide and fill all the information as specified.</a:t>
            </a:r>
          </a:p>
          <a:p>
            <a:endParaRPr lang="en-US" dirty="0"/>
          </a:p>
          <a:p>
            <a:r>
              <a:rPr lang="en-US" dirty="0"/>
              <a:t>Once the application is successfully generated we can run the app using the command </a:t>
            </a:r>
            <a:r>
              <a:rPr lang="en-US" b="1" i="1" dirty="0"/>
              <a:t>cds run </a:t>
            </a:r>
            <a:r>
              <a:rPr lang="en-US" dirty="0"/>
              <a:t>or </a:t>
            </a:r>
            <a:r>
              <a:rPr lang="en-US" b="1" i="1" dirty="0"/>
              <a:t>cds watch.</a:t>
            </a:r>
          </a:p>
          <a:p>
            <a:r>
              <a:rPr lang="en-US" dirty="0"/>
              <a:t>The application endpoint will be available in the Web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C2C1E8F4-B312-4EA7-9CD8-1DCD07C453AA}"/>
              </a:ext>
            </a:extLst>
          </p:cNvPr>
          <p:cNvPicPr>
            <a:picLocks noChangeAspect="1"/>
          </p:cNvPicPr>
          <p:nvPr/>
        </p:nvPicPr>
        <p:blipFill>
          <a:blip r:embed="rId3"/>
          <a:stretch>
            <a:fillRect/>
          </a:stretch>
        </p:blipFill>
        <p:spPr>
          <a:xfrm>
            <a:off x="7556587" y="896527"/>
            <a:ext cx="4008035" cy="21908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54A6E0D9-66B0-40FD-8139-F90EB562A096}"/>
              </a:ext>
            </a:extLst>
          </p:cNvPr>
          <p:cNvPicPr>
            <a:picLocks noChangeAspect="1"/>
          </p:cNvPicPr>
          <p:nvPr/>
        </p:nvPicPr>
        <p:blipFill>
          <a:blip r:embed="rId4"/>
          <a:stretch>
            <a:fillRect/>
          </a:stretch>
        </p:blipFill>
        <p:spPr>
          <a:xfrm>
            <a:off x="2305756" y="3199781"/>
            <a:ext cx="7063246" cy="34395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4955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are SAP Fiori Annotations?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8138658" cy="5866350"/>
          </a:xfrm>
          <a:prstGeom prst="rect">
            <a:avLst/>
          </a:prstGeom>
          <a:noFill/>
        </p:spPr>
        <p:txBody>
          <a:bodyPr wrap="square" rtlCol="0">
            <a:spAutoFit/>
          </a:bodyPr>
          <a:lstStyle/>
          <a:p>
            <a:pPr algn="just"/>
            <a:r>
              <a:rPr lang="en-US" b="0" i="0" dirty="0">
                <a:solidFill>
                  <a:srgbClr val="222222"/>
                </a:solidFill>
                <a:effectLst/>
                <a:latin typeface="Avenir Next"/>
              </a:rPr>
              <a:t>SAP Fiori elements apps are generic frontends, which construct and render the pages and controls based on annotated metadata documents. The annotations provide semantic annotations used to render such content, for example:</a:t>
            </a:r>
          </a:p>
          <a:p>
            <a:pPr algn="just"/>
            <a:endParaRPr lang="en-US" dirty="0">
              <a:solidFill>
                <a:srgbClr val="222222"/>
              </a:solidFill>
              <a:latin typeface="Avenir Next"/>
            </a:endParaRPr>
          </a:p>
          <a:p>
            <a:pPr algn="just"/>
            <a:r>
              <a:rPr lang="en-US" b="0" i="0" dirty="0">
                <a:solidFill>
                  <a:srgbClr val="222222"/>
                </a:solidFill>
                <a:effectLst/>
                <a:latin typeface="Avenir Next"/>
              </a:rPr>
              <a:t>In this example we have specified the Table columns with the help of UI.LineItem annotation.</a:t>
            </a:r>
          </a:p>
          <a:p>
            <a:pPr algn="just"/>
            <a:r>
              <a:rPr lang="en-US" dirty="0">
                <a:solidFill>
                  <a:srgbClr val="222222"/>
                </a:solidFill>
                <a:latin typeface="Avenir Next"/>
              </a:rPr>
              <a:t>We can use different annotation form the SAP Vocabularies to add specific items to the UI.</a:t>
            </a:r>
          </a:p>
          <a:p>
            <a:pPr algn="just"/>
            <a:r>
              <a:rPr lang="en-US" dirty="0">
                <a:solidFill>
                  <a:srgbClr val="222222"/>
                </a:solidFill>
                <a:latin typeface="Avenir Next"/>
              </a:rPr>
              <a:t>The most commonly used Vocabularies are</a:t>
            </a: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UI.SelectionFields:</a:t>
            </a:r>
            <a:r>
              <a:rPr lang="en-US" dirty="0">
                <a:solidFill>
                  <a:srgbClr val="222222"/>
                </a:solidFill>
                <a:latin typeface="Avenir Next"/>
              </a:rPr>
              <a:t> It is used to add the filter field in the Smart Filter Bar.</a:t>
            </a:r>
            <a:endParaRPr lang="en-US" b="0" i="0" dirty="0">
              <a:solidFill>
                <a:srgbClr val="222222"/>
              </a:solidFill>
              <a:effectLst/>
              <a:latin typeface="Avenir Next"/>
            </a:endParaRP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UI.LineItem:</a:t>
            </a:r>
            <a:r>
              <a:rPr lang="en-US" dirty="0">
                <a:solidFill>
                  <a:srgbClr val="222222"/>
                </a:solidFill>
                <a:latin typeface="Avenir Next"/>
              </a:rPr>
              <a:t> It is used to add the Columns in the Table.</a:t>
            </a:r>
            <a:endParaRPr lang="en-US" b="0" i="0" dirty="0">
              <a:solidFill>
                <a:srgbClr val="222222"/>
              </a:solidFill>
              <a:effectLst/>
              <a:latin typeface="Avenir Next"/>
            </a:endParaRP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UI.HeaderInfo: </a:t>
            </a:r>
            <a:r>
              <a:rPr lang="en-US" dirty="0">
                <a:solidFill>
                  <a:srgbClr val="222222"/>
                </a:solidFill>
                <a:latin typeface="Avenir Next"/>
              </a:rPr>
              <a:t>It is used to add the header information in the UI</a:t>
            </a: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UI.Facets: </a:t>
            </a:r>
            <a:r>
              <a:rPr lang="en-US" dirty="0">
                <a:solidFill>
                  <a:srgbClr val="222222"/>
                </a:solidFill>
                <a:latin typeface="Avenir Next"/>
              </a:rPr>
              <a:t>It is used to create the Facets in the UI.</a:t>
            </a: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UI.FieldGroup: </a:t>
            </a:r>
            <a:r>
              <a:rPr lang="en-US" dirty="0">
                <a:solidFill>
                  <a:srgbClr val="222222"/>
                </a:solidFill>
                <a:latin typeface="Avenir Next"/>
              </a:rPr>
              <a:t>It is used to Group the data field and Input field in the UI. It is like the form control.</a:t>
            </a:r>
          </a:p>
          <a:p>
            <a:pPr algn="just">
              <a:lnSpc>
                <a:spcPct val="150000"/>
              </a:lnSpc>
            </a:pPr>
            <a:r>
              <a:rPr lang="en-US" dirty="0">
                <a:solidFill>
                  <a:srgbClr val="222222"/>
                </a:solidFill>
                <a:latin typeface="Avenir Next"/>
              </a:rPr>
              <a:t>We can get more information about the Annotations with the help of Documentation: </a:t>
            </a:r>
            <a:r>
              <a:rPr lang="en-US" dirty="0">
                <a:solidFill>
                  <a:srgbClr val="222222"/>
                </a:solidFill>
                <a:latin typeface="Avenir Next"/>
                <a:hlinkClick r:id="rId3"/>
              </a:rPr>
              <a:t>https://cap.cloud.sap/docs/advanced/odata#vocabularies</a:t>
            </a:r>
            <a:endParaRPr lang="en-US" dirty="0">
              <a:solidFill>
                <a:srgbClr val="222222"/>
              </a:solidFill>
              <a:latin typeface="Avenir Nex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79157DE-2BB3-4E63-BD7B-56BFBA32692E}"/>
              </a:ext>
            </a:extLst>
          </p:cNvPr>
          <p:cNvPicPr>
            <a:picLocks noChangeAspect="1"/>
          </p:cNvPicPr>
          <p:nvPr/>
        </p:nvPicPr>
        <p:blipFill>
          <a:blip r:embed="rId4"/>
          <a:stretch>
            <a:fillRect/>
          </a:stretch>
        </p:blipFill>
        <p:spPr>
          <a:xfrm>
            <a:off x="8473107" y="896529"/>
            <a:ext cx="2834886" cy="415173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294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Adding Custom Filters and Columns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03889" cy="1477328"/>
          </a:xfrm>
          <a:prstGeom prst="rect">
            <a:avLst/>
          </a:prstGeom>
          <a:noFill/>
        </p:spPr>
        <p:txBody>
          <a:bodyPr wrap="square" rtlCol="0">
            <a:spAutoFit/>
          </a:bodyPr>
          <a:lstStyle/>
          <a:p>
            <a:r>
              <a:rPr lang="en-US" dirty="0"/>
              <a:t>Create custom filter fields in the smart filter bar and add custom columns to the List Report Page using the annotations. Along with that we will also add header info to the Table.</a:t>
            </a:r>
          </a:p>
          <a:p>
            <a:endParaRPr lang="en-US" dirty="0"/>
          </a:p>
          <a:p>
            <a:r>
              <a:rPr lang="en-US" dirty="0"/>
              <a:t>Exercise code/resources:-</a:t>
            </a:r>
          </a:p>
          <a:p>
            <a:pPr marL="285750" indent="-285750">
              <a:buFontTx/>
              <a:buChar char="-"/>
            </a:pPr>
            <a:r>
              <a:rPr lang="en-US" dirty="0">
                <a:hlinkClick r:id="rId3"/>
              </a:rPr>
              <a:t>annotations.cds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F907061-0513-41F9-8952-1AD5D3891F89}"/>
              </a:ext>
            </a:extLst>
          </p:cNvPr>
          <p:cNvPicPr>
            <a:picLocks noChangeAspect="1"/>
          </p:cNvPicPr>
          <p:nvPr/>
        </p:nvPicPr>
        <p:blipFill>
          <a:blip r:embed="rId4"/>
          <a:stretch>
            <a:fillRect/>
          </a:stretch>
        </p:blipFill>
        <p:spPr>
          <a:xfrm>
            <a:off x="3442092" y="2256418"/>
            <a:ext cx="8296935" cy="4048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8062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custom Columns to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Some time we want to show the data to the user in more fast and convenient manner. For that SAP provides the criticality annotation, using this we can add some visual stuff to our line items like icons, ratings etc.</a:t>
            </a:r>
          </a:p>
          <a:p>
            <a:pPr marL="285750" indent="-285750" algn="just">
              <a:buFont typeface="Arial" panose="020B0604020202020204" pitchFamily="34" charset="0"/>
              <a:buChar char="•"/>
            </a:pPr>
            <a:r>
              <a:rPr lang="en-US" b="0" i="0" dirty="0">
                <a:effectLst/>
              </a:rPr>
              <a:t>When you want to attract your business users attention, </a:t>
            </a:r>
            <a:r>
              <a:rPr lang="en-US" b="1" i="0" dirty="0">
                <a:effectLst/>
              </a:rPr>
              <a:t>UI.Criticality </a:t>
            </a:r>
            <a:r>
              <a:rPr lang="en-US" b="0" i="0" dirty="0">
                <a:effectLst/>
              </a:rPr>
              <a:t>is one of the easiest annotations you can use to add some visual bling to your Fiori elements apps.  It’s a great option for adding a status icon and a little semantic color to a simple text or date field.</a:t>
            </a:r>
            <a:endParaRPr lang="en-US" dirty="0"/>
          </a:p>
          <a:p>
            <a:pPr marL="285750" indent="-285750" algn="just">
              <a:buFont typeface="Arial" panose="020B0604020202020204" pitchFamily="34" charset="0"/>
              <a:buChar char="•"/>
            </a:pPr>
            <a:r>
              <a:rPr lang="en-US" dirty="0"/>
              <a:t>For that we will use the criticality annotation provided by SAP.</a:t>
            </a:r>
          </a:p>
          <a:p>
            <a:pPr marL="285750" indent="-285750" algn="just">
              <a:buFont typeface="Arial" panose="020B0604020202020204" pitchFamily="34" charset="0"/>
              <a:buChar char="•"/>
            </a:pPr>
            <a:endParaRPr lang="en-US" dirty="0"/>
          </a:p>
          <a:p>
            <a:pPr marL="285750" indent="-285750" algn="just">
              <a:buFontTx/>
              <a:buChar char="-"/>
            </a:pPr>
            <a:r>
              <a:rPr lang="en-US" dirty="0"/>
              <a:t>So now we want to add a new column and in that column we will add a button to use the boost action we have implemented for the purchase order.</a:t>
            </a:r>
          </a:p>
          <a:p>
            <a:pPr marL="285750" indent="-285750" algn="just">
              <a:buFontTx/>
              <a:buChar char="-"/>
            </a:pPr>
            <a:r>
              <a:rPr lang="en-US" dirty="0"/>
              <a:t>Also we want an status icon to show the Life Cycle Status of the purchase order.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75BB818-959D-473C-A084-D740D6B00ACD}"/>
              </a:ext>
            </a:extLst>
          </p:cNvPr>
          <p:cNvPicPr>
            <a:picLocks noChangeAspect="1"/>
          </p:cNvPicPr>
          <p:nvPr/>
        </p:nvPicPr>
        <p:blipFill>
          <a:blip r:embed="rId3"/>
          <a:stretch>
            <a:fillRect/>
          </a:stretch>
        </p:blipFill>
        <p:spPr>
          <a:xfrm>
            <a:off x="2652765" y="3641412"/>
            <a:ext cx="6152940" cy="2988296"/>
          </a:xfrm>
          <a:prstGeom prst="rect">
            <a:avLst/>
          </a:prstGeom>
        </p:spPr>
      </p:pic>
    </p:spTree>
    <p:extLst>
      <p:ext uri="{BB962C8B-B14F-4D97-AF65-F5344CB8AC3E}">
        <p14:creationId xmlns:p14="http://schemas.microsoft.com/office/powerpoint/2010/main" val="52142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latin typeface="Cooper Black" panose="0208090404030B020404" pitchFamily="18" charset="0"/>
              </a:rPr>
              <a:t>Hands-on: Criticality and Custom Action Button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Add a Criticality annotation to the Life Cycle Status Field and also add a button to boost the Gross amount using the custom action.</a:t>
            </a:r>
          </a:p>
          <a:p>
            <a:endParaRPr lang="en-US" dirty="0"/>
          </a:p>
          <a:p>
            <a:r>
              <a:rPr lang="en-US" dirty="0"/>
              <a:t>Exercise code/resources:</a:t>
            </a:r>
          </a:p>
          <a:p>
            <a:pPr marL="285750" indent="-285750">
              <a:buFontTx/>
              <a:buChar char="-"/>
            </a:pPr>
            <a:r>
              <a:rPr lang="en-US" dirty="0">
                <a:hlinkClick r:id="rId3"/>
              </a:rPr>
              <a:t>annotations.cds</a:t>
            </a:r>
            <a:endParaRPr lang="en-US" dirty="0"/>
          </a:p>
          <a:p>
            <a:pPr marL="285750" indent="-285750">
              <a:buFontTx/>
              <a:buChar char="-"/>
            </a:pPr>
            <a:r>
              <a:rPr lang="en-US" dirty="0">
                <a:hlinkClick r:id="rId4"/>
              </a:rPr>
              <a:t>CatalogService.cds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BEE25-403C-40F5-BD26-DDFCE6BD4B1B}"/>
              </a:ext>
            </a:extLst>
          </p:cNvPr>
          <p:cNvPicPr>
            <a:picLocks noChangeAspect="1"/>
          </p:cNvPicPr>
          <p:nvPr/>
        </p:nvPicPr>
        <p:blipFill>
          <a:blip r:embed="rId5"/>
          <a:stretch>
            <a:fillRect/>
          </a:stretch>
        </p:blipFill>
        <p:spPr>
          <a:xfrm>
            <a:off x="7745982" y="1750258"/>
            <a:ext cx="3341149" cy="1230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5B92F868-6CFD-475F-ADBD-A2548926B8B2}"/>
              </a:ext>
            </a:extLst>
          </p:cNvPr>
          <p:cNvPicPr>
            <a:picLocks noChangeAspect="1"/>
          </p:cNvPicPr>
          <p:nvPr/>
        </p:nvPicPr>
        <p:blipFill>
          <a:blip r:embed="rId6"/>
          <a:stretch>
            <a:fillRect/>
          </a:stretch>
        </p:blipFill>
        <p:spPr>
          <a:xfrm>
            <a:off x="6669008" y="3442421"/>
            <a:ext cx="4515827" cy="2595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2870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333333"/>
                </a:solidFill>
                <a:effectLst/>
                <a:latin typeface="72"/>
              </a:rPr>
              <a:t>The object page floorplan is used to display and categorize all relevant information about an object. Categorized content can be accessed quickly using anchor or tab navigation, and users can switch from display to edit mode to change the content. </a:t>
            </a:r>
          </a:p>
          <a:p>
            <a:r>
              <a:rPr lang="en-US" dirty="0">
                <a:solidFill>
                  <a:srgbClr val="333333"/>
                </a:solidFill>
                <a:latin typeface="72"/>
              </a:rPr>
              <a:t>Object Page Contains the following Items:</a:t>
            </a:r>
          </a:p>
          <a:p>
            <a:pPr marL="342900" indent="-342900">
              <a:buAutoNum type="arabicPeriod"/>
            </a:pPr>
            <a:r>
              <a:rPr lang="en-US" dirty="0">
                <a:solidFill>
                  <a:srgbClr val="333333"/>
                </a:solidFill>
                <a:latin typeface="72"/>
              </a:rPr>
              <a:t>Navigation Bar</a:t>
            </a:r>
          </a:p>
          <a:p>
            <a:pPr marL="342900" indent="-342900">
              <a:buAutoNum type="arabicPeriod"/>
            </a:pPr>
            <a:r>
              <a:rPr lang="en-US" dirty="0">
                <a:solidFill>
                  <a:srgbClr val="333333"/>
                </a:solidFill>
                <a:latin typeface="72"/>
              </a:rPr>
              <a:t>Dynamic Header</a:t>
            </a:r>
          </a:p>
          <a:p>
            <a:pPr marL="342900" indent="-342900">
              <a:buAutoNum type="arabicPeriod"/>
            </a:pPr>
            <a:r>
              <a:rPr lang="en-US" dirty="0">
                <a:solidFill>
                  <a:srgbClr val="333333"/>
                </a:solidFill>
                <a:latin typeface="72"/>
              </a:rPr>
              <a:t>Action Buttons (Delete, Update)</a:t>
            </a:r>
          </a:p>
          <a:p>
            <a:pPr marL="342900" indent="-342900">
              <a:buAutoNum type="arabicPeriod"/>
            </a:pPr>
            <a:r>
              <a:rPr lang="en-US" dirty="0">
                <a:solidFill>
                  <a:srgbClr val="333333"/>
                </a:solidFill>
                <a:latin typeface="72"/>
              </a:rPr>
              <a:t>Facets</a:t>
            </a:r>
          </a:p>
          <a:p>
            <a:pPr marL="342900" indent="-342900">
              <a:buAutoNum type="arabicPeriod"/>
            </a:pPr>
            <a:r>
              <a:rPr lang="en-US" dirty="0">
                <a:solidFill>
                  <a:srgbClr val="333333"/>
                </a:solidFill>
                <a:latin typeface="72"/>
              </a:rPr>
              <a:t>Content Area</a:t>
            </a:r>
          </a:p>
          <a:p>
            <a:pPr marL="342900" indent="-342900">
              <a:buAutoNum type="arabicPeriod"/>
            </a:pPr>
            <a:r>
              <a:rPr lang="en-US" dirty="0">
                <a:solidFill>
                  <a:srgbClr val="333333"/>
                </a:solidFill>
                <a:latin typeface="72"/>
              </a:rPr>
              <a:t>Line Items Table</a:t>
            </a:r>
          </a:p>
          <a:p>
            <a:pPr marL="342900" indent="-342900">
              <a:buAutoNum type="arabicPeriod"/>
            </a:pPr>
            <a:r>
              <a:rPr lang="en-US" dirty="0">
                <a:solidFill>
                  <a:srgbClr val="333333"/>
                </a:solidFill>
                <a:latin typeface="72"/>
              </a:rPr>
              <a:t>Footer Bar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2F53DF9-2108-4708-88C8-61E481A6796C}"/>
              </a:ext>
            </a:extLst>
          </p:cNvPr>
          <p:cNvPicPr>
            <a:picLocks noChangeAspect="1"/>
          </p:cNvPicPr>
          <p:nvPr/>
        </p:nvPicPr>
        <p:blipFill>
          <a:blip r:embed="rId3"/>
          <a:stretch>
            <a:fillRect/>
          </a:stretch>
        </p:blipFill>
        <p:spPr>
          <a:xfrm>
            <a:off x="4874754" y="2027327"/>
            <a:ext cx="6548652" cy="4051583"/>
          </a:xfrm>
          <a:prstGeom prst="rect">
            <a:avLst/>
          </a:prstGeom>
        </p:spPr>
      </p:pic>
    </p:spTree>
    <p:extLst>
      <p:ext uri="{BB962C8B-B14F-4D97-AF65-F5344CB8AC3E}">
        <p14:creationId xmlns:p14="http://schemas.microsoft.com/office/powerpoint/2010/main" val="13345694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13954</TotalTime>
  <Words>3128</Words>
  <Application>Microsoft Office PowerPoint</Application>
  <PresentationFormat>Widescreen</PresentationFormat>
  <Paragraphs>286</Paragraphs>
  <Slides>30</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72</vt:lpstr>
      <vt:lpstr>Arial</vt:lpstr>
      <vt:lpstr>Avenir Next</vt:lpstr>
      <vt:lpstr>BentonSansRegular</vt:lpstr>
      <vt:lpstr>Calibri</vt:lpstr>
      <vt:lpstr>Calibri Light</vt:lpstr>
      <vt:lpstr>Consolas</vt:lpstr>
      <vt:lpstr>Cooper Black</vt:lpstr>
      <vt:lpstr>fakt-web</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722</cp:revision>
  <dcterms:created xsi:type="dcterms:W3CDTF">2016-07-10T03:33:26Z</dcterms:created>
  <dcterms:modified xsi:type="dcterms:W3CDTF">2023-03-01T17:08:17Z</dcterms:modified>
</cp:coreProperties>
</file>